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13764cc43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3764cc43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17a98b0b5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7a98b0b5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17a98b0b5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7a98b0b5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18d0d5e6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8d0d5e6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138f96f47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8f96f47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13764cc43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764cc43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25b2cd32a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b2cd32a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25b1df3af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b1df3af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137307d15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7307d15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138f96f47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8f96f47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137307d15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37307d15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25b1df3af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b1df3a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181da4a97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81da4a97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137307d152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7307d152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2735b15c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735b15c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139032177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9032177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138f96f47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38f96f47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13764cc43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764cc43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25b1df3a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b1df3a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139032177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39032177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25b1df3af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b1df3af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137307d15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37307d15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25b1df3af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b1df3af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25b1df3af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b1df3af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25b1df3af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b1df3af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25b2cd32a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b2cd32a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181da4a977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81da4a977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17a98b0b5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7a98b0b5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25b2cd32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5b2cd32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17a98b0b5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7a98b0b5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17a98b0b5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7a98b0b5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257779f5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7779f5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17a98b0b5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7a98b0b5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3">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2637950" y="0"/>
            <a:ext cx="4963516" cy="3460018"/>
          </a:xfrm>
          <a:prstGeom prst="flowChartOnlineStorag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0" y="0"/>
            <a:ext cx="3835200" cy="3460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10800000">
            <a:off x="3950564" y="125"/>
            <a:ext cx="3459900" cy="3459900"/>
          </a:xfrm>
          <a:prstGeom prst="flowChartDelay">
            <a:avLst/>
          </a:prstGeom>
          <a:solidFill>
            <a:srgbClr val="434343">
              <a:alpha val="4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10800000">
            <a:off x="4833295" y="125"/>
            <a:ext cx="3459900" cy="3459900"/>
          </a:xfrm>
          <a:prstGeom prst="flowChartDelay">
            <a:avLst/>
          </a:prstGeom>
          <a:solidFill>
            <a:srgbClr val="666666">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10800000">
            <a:off x="5684100" y="125"/>
            <a:ext cx="3459900" cy="3459900"/>
          </a:xfrm>
          <a:prstGeom prst="flowChartDelay">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type="title"/>
          </p:nvPr>
        </p:nvSpPr>
        <p:spPr>
          <a:xfrm>
            <a:off x="324475" y="465975"/>
            <a:ext cx="3568800" cy="2841600"/>
          </a:xfrm>
          <a:prstGeom prst="rect">
            <a:avLst/>
          </a:prstGeom>
          <a:noFill/>
        </p:spPr>
        <p:txBody>
          <a:bodyPr anchorCtr="0" anchor="b" bIns="91425" lIns="91425" spcFirstLastPara="1" rIns="91425" wrap="square" tIns="91425"/>
          <a:lstStyle>
            <a:lvl1pPr lvl="0" rtl="0" algn="l">
              <a:lnSpc>
                <a:spcPct val="100000"/>
              </a:lnSpc>
              <a:spcBef>
                <a:spcPts val="0"/>
              </a:spcBef>
              <a:spcAft>
                <a:spcPts val="0"/>
              </a:spcAft>
              <a:buNone/>
              <a:defRPr b="1" sz="3200">
                <a:solidFill>
                  <a:srgbClr val="FFFFFF"/>
                </a:solidFill>
              </a:defRPr>
            </a:lvl1pPr>
            <a:lvl2pPr lvl="1" rtl="0" algn="l">
              <a:lnSpc>
                <a:spcPct val="100000"/>
              </a:lnSpc>
              <a:spcBef>
                <a:spcPts val="0"/>
              </a:spcBef>
              <a:spcAft>
                <a:spcPts val="0"/>
              </a:spcAft>
              <a:buNone/>
              <a:defRPr b="1" sz="3200">
                <a:solidFill>
                  <a:srgbClr val="FFFFFF"/>
                </a:solidFill>
              </a:defRPr>
            </a:lvl2pPr>
            <a:lvl3pPr lvl="2" rtl="0" algn="l">
              <a:lnSpc>
                <a:spcPct val="100000"/>
              </a:lnSpc>
              <a:spcBef>
                <a:spcPts val="0"/>
              </a:spcBef>
              <a:spcAft>
                <a:spcPts val="0"/>
              </a:spcAft>
              <a:buNone/>
              <a:defRPr b="1" sz="3200">
                <a:solidFill>
                  <a:srgbClr val="FFFFFF"/>
                </a:solidFill>
              </a:defRPr>
            </a:lvl3pPr>
            <a:lvl4pPr lvl="3" rtl="0" algn="l">
              <a:lnSpc>
                <a:spcPct val="100000"/>
              </a:lnSpc>
              <a:spcBef>
                <a:spcPts val="0"/>
              </a:spcBef>
              <a:spcAft>
                <a:spcPts val="0"/>
              </a:spcAft>
              <a:buNone/>
              <a:defRPr b="1" sz="3200">
                <a:solidFill>
                  <a:srgbClr val="FFFFFF"/>
                </a:solidFill>
              </a:defRPr>
            </a:lvl4pPr>
            <a:lvl5pPr lvl="4" rtl="0" algn="l">
              <a:lnSpc>
                <a:spcPct val="100000"/>
              </a:lnSpc>
              <a:spcBef>
                <a:spcPts val="0"/>
              </a:spcBef>
              <a:spcAft>
                <a:spcPts val="0"/>
              </a:spcAft>
              <a:buNone/>
              <a:defRPr b="1" sz="3200">
                <a:solidFill>
                  <a:srgbClr val="FFFFFF"/>
                </a:solidFill>
              </a:defRPr>
            </a:lvl5pPr>
            <a:lvl6pPr lvl="5" rtl="0" algn="l">
              <a:lnSpc>
                <a:spcPct val="100000"/>
              </a:lnSpc>
              <a:spcBef>
                <a:spcPts val="0"/>
              </a:spcBef>
              <a:spcAft>
                <a:spcPts val="0"/>
              </a:spcAft>
              <a:buNone/>
              <a:defRPr b="1" sz="3200">
                <a:solidFill>
                  <a:srgbClr val="FFFFFF"/>
                </a:solidFill>
              </a:defRPr>
            </a:lvl6pPr>
            <a:lvl7pPr lvl="6" rtl="0" algn="l">
              <a:lnSpc>
                <a:spcPct val="100000"/>
              </a:lnSpc>
              <a:spcBef>
                <a:spcPts val="0"/>
              </a:spcBef>
              <a:spcAft>
                <a:spcPts val="0"/>
              </a:spcAft>
              <a:buNone/>
              <a:defRPr b="1" sz="3200">
                <a:solidFill>
                  <a:srgbClr val="FFFFFF"/>
                </a:solidFill>
              </a:defRPr>
            </a:lvl7pPr>
            <a:lvl8pPr lvl="7" rtl="0" algn="l">
              <a:lnSpc>
                <a:spcPct val="100000"/>
              </a:lnSpc>
              <a:spcBef>
                <a:spcPts val="0"/>
              </a:spcBef>
              <a:spcAft>
                <a:spcPts val="0"/>
              </a:spcAft>
              <a:buNone/>
              <a:defRPr b="1" sz="3200">
                <a:solidFill>
                  <a:srgbClr val="FFFFFF"/>
                </a:solidFill>
              </a:defRPr>
            </a:lvl8pPr>
            <a:lvl9pPr lvl="8" rtl="0" algn="l">
              <a:lnSpc>
                <a:spcPct val="100000"/>
              </a:lnSpc>
              <a:spcBef>
                <a:spcPts val="0"/>
              </a:spcBef>
              <a:spcAft>
                <a:spcPts val="0"/>
              </a:spcAft>
              <a:buNone/>
              <a:defRPr b="1" sz="3200">
                <a:solidFill>
                  <a:srgbClr val="FFFFFF"/>
                </a:solidFill>
              </a:defRPr>
            </a:lvl9pPr>
          </a:lstStyle>
          <a:p/>
        </p:txBody>
      </p:sp>
      <p:sp>
        <p:nvSpPr>
          <p:cNvPr id="58" name="Google Shape;58;p13"/>
          <p:cNvSpPr txBox="1"/>
          <p:nvPr>
            <p:ph idx="1" type="subTitle"/>
          </p:nvPr>
        </p:nvSpPr>
        <p:spPr>
          <a:xfrm>
            <a:off x="324475" y="3612602"/>
            <a:ext cx="5124300" cy="1302600"/>
          </a:xfrm>
          <a:prstGeom prst="rect">
            <a:avLst/>
          </a:prstGeom>
          <a:noFill/>
        </p:spPr>
        <p:txBody>
          <a:bodyPr anchorCtr="0" anchor="t" bIns="91425" lIns="91425" spcFirstLastPara="1" rIns="91425" wrap="square" tIns="91425"/>
          <a:lstStyle>
            <a:lvl1pPr lvl="0" rtl="0" algn="l">
              <a:lnSpc>
                <a:spcPct val="100000"/>
              </a:lnSpc>
              <a:spcBef>
                <a:spcPts val="0"/>
              </a:spcBef>
              <a:spcAft>
                <a:spcPts val="0"/>
              </a:spcAft>
              <a:buClr>
                <a:srgbClr val="616161"/>
              </a:buClr>
              <a:buSzPts val="1800"/>
              <a:buNone/>
              <a:defRPr sz="1800">
                <a:solidFill>
                  <a:srgbClr val="616161"/>
                </a:solidFill>
              </a:defRPr>
            </a:lvl1pPr>
            <a:lvl2pPr lvl="1" rtl="0" algn="l">
              <a:lnSpc>
                <a:spcPct val="100000"/>
              </a:lnSpc>
              <a:spcBef>
                <a:spcPts val="0"/>
              </a:spcBef>
              <a:spcAft>
                <a:spcPts val="0"/>
              </a:spcAft>
              <a:buClr>
                <a:srgbClr val="616161"/>
              </a:buClr>
              <a:buSzPts val="1800"/>
              <a:buNone/>
              <a:defRPr sz="1800">
                <a:solidFill>
                  <a:srgbClr val="616161"/>
                </a:solidFill>
              </a:defRPr>
            </a:lvl2pPr>
            <a:lvl3pPr lvl="2" rtl="0" algn="l">
              <a:lnSpc>
                <a:spcPct val="100000"/>
              </a:lnSpc>
              <a:spcBef>
                <a:spcPts val="0"/>
              </a:spcBef>
              <a:spcAft>
                <a:spcPts val="0"/>
              </a:spcAft>
              <a:buClr>
                <a:srgbClr val="616161"/>
              </a:buClr>
              <a:buSzPts val="1800"/>
              <a:buNone/>
              <a:defRPr sz="1800">
                <a:solidFill>
                  <a:srgbClr val="616161"/>
                </a:solidFill>
              </a:defRPr>
            </a:lvl3pPr>
            <a:lvl4pPr lvl="3" rtl="0" algn="l">
              <a:lnSpc>
                <a:spcPct val="100000"/>
              </a:lnSpc>
              <a:spcBef>
                <a:spcPts val="0"/>
              </a:spcBef>
              <a:spcAft>
                <a:spcPts val="0"/>
              </a:spcAft>
              <a:buClr>
                <a:srgbClr val="616161"/>
              </a:buClr>
              <a:buSzPts val="1800"/>
              <a:buNone/>
              <a:defRPr sz="1800">
                <a:solidFill>
                  <a:srgbClr val="616161"/>
                </a:solidFill>
              </a:defRPr>
            </a:lvl4pPr>
            <a:lvl5pPr lvl="4" rtl="0" algn="l">
              <a:lnSpc>
                <a:spcPct val="100000"/>
              </a:lnSpc>
              <a:spcBef>
                <a:spcPts val="0"/>
              </a:spcBef>
              <a:spcAft>
                <a:spcPts val="0"/>
              </a:spcAft>
              <a:buClr>
                <a:srgbClr val="616161"/>
              </a:buClr>
              <a:buSzPts val="1800"/>
              <a:buNone/>
              <a:defRPr sz="1800">
                <a:solidFill>
                  <a:srgbClr val="616161"/>
                </a:solidFill>
              </a:defRPr>
            </a:lvl5pPr>
            <a:lvl6pPr lvl="5" rtl="0" algn="l">
              <a:lnSpc>
                <a:spcPct val="100000"/>
              </a:lnSpc>
              <a:spcBef>
                <a:spcPts val="0"/>
              </a:spcBef>
              <a:spcAft>
                <a:spcPts val="0"/>
              </a:spcAft>
              <a:buClr>
                <a:srgbClr val="616161"/>
              </a:buClr>
              <a:buSzPts val="1800"/>
              <a:buNone/>
              <a:defRPr sz="1800">
                <a:solidFill>
                  <a:srgbClr val="616161"/>
                </a:solidFill>
              </a:defRPr>
            </a:lvl6pPr>
            <a:lvl7pPr lvl="6" rtl="0" algn="l">
              <a:lnSpc>
                <a:spcPct val="100000"/>
              </a:lnSpc>
              <a:spcBef>
                <a:spcPts val="0"/>
              </a:spcBef>
              <a:spcAft>
                <a:spcPts val="0"/>
              </a:spcAft>
              <a:buClr>
                <a:srgbClr val="616161"/>
              </a:buClr>
              <a:buSzPts val="1800"/>
              <a:buNone/>
              <a:defRPr sz="1800">
                <a:solidFill>
                  <a:srgbClr val="616161"/>
                </a:solidFill>
              </a:defRPr>
            </a:lvl7pPr>
            <a:lvl8pPr lvl="7" rtl="0" algn="l">
              <a:lnSpc>
                <a:spcPct val="100000"/>
              </a:lnSpc>
              <a:spcBef>
                <a:spcPts val="0"/>
              </a:spcBef>
              <a:spcAft>
                <a:spcPts val="0"/>
              </a:spcAft>
              <a:buClr>
                <a:srgbClr val="616161"/>
              </a:buClr>
              <a:buSzPts val="1800"/>
              <a:buNone/>
              <a:defRPr sz="1800">
                <a:solidFill>
                  <a:srgbClr val="616161"/>
                </a:solidFill>
              </a:defRPr>
            </a:lvl8pPr>
            <a:lvl9pPr lvl="8" rtl="0" algn="l">
              <a:lnSpc>
                <a:spcPct val="100000"/>
              </a:lnSpc>
              <a:spcBef>
                <a:spcPts val="0"/>
              </a:spcBef>
              <a:spcAft>
                <a:spcPts val="0"/>
              </a:spcAft>
              <a:buClr>
                <a:srgbClr val="616161"/>
              </a:buClr>
              <a:buSzPts val="1800"/>
              <a:buNone/>
              <a:defRPr sz="1800">
                <a:solidFill>
                  <a:srgbClr val="616161"/>
                </a:solidFill>
              </a:defRPr>
            </a:lvl9pPr>
          </a:lstStyle>
          <a:p/>
        </p:txBody>
      </p:sp>
      <p:sp>
        <p:nvSpPr>
          <p:cNvPr id="59" name="Google Shape;59;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leankit.com/learn/kanban/kanban-board/" TargetMode="External"/><Relationship Id="rId4" Type="http://schemas.openxmlformats.org/officeDocument/2006/relationships/hyperlink" Target="https://www.atlassian.com/agile/kanban" TargetMode="External"/><Relationship Id="rId5" Type="http://schemas.openxmlformats.org/officeDocument/2006/relationships/hyperlink" Target="https://leankit.com/learn/kanban/kanban-board/" TargetMode="External"/><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atlassian.com/git/tutorials/comparing-workflows/centralized-workflow" TargetMode="External"/><Relationship Id="rId4" Type="http://schemas.openxmlformats.org/officeDocument/2006/relationships/hyperlink" Target="https://try.github.io" TargetMode="External"/><Relationship Id="rId5"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esktop.github.com/" TargetMode="Externa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9.gif"/></Relationships>
</file>

<file path=ppt/slides/_rels/slide26.xml.rels><?xml version="1.0" encoding="UTF-8" standalone="yes"?><Relationships xmlns="http://schemas.openxmlformats.org/package/2006/relationships"><Relationship Id="rId11" Type="http://schemas.openxmlformats.org/officeDocument/2006/relationships/hyperlink" Target="https://www.keycdn.com/blog/web-development-tools" TargetMode="External"/><Relationship Id="rId10" Type="http://schemas.openxmlformats.org/officeDocument/2006/relationships/hyperlink" Target="http://hotframeworks.com/languages/javascript" TargetMode="External"/><Relationship Id="rId12" Type="http://schemas.openxmlformats.org/officeDocument/2006/relationships/hyperlink" Target="http://www.bestwebframeworks.com/" TargetMode="External"/><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hotframeworks.com/languages/java" TargetMode="External"/><Relationship Id="rId4" Type="http://schemas.openxmlformats.org/officeDocument/2006/relationships/hyperlink" Target="http://hotframeworks.com/languages/python" TargetMode="External"/><Relationship Id="rId9" Type="http://schemas.openxmlformats.org/officeDocument/2006/relationships/hyperlink" Target="http://hotframeworks.com" TargetMode="External"/><Relationship Id="rId5" Type="http://schemas.openxmlformats.org/officeDocument/2006/relationships/hyperlink" Target="http://hotframeworks.com/languages/php" TargetMode="External"/><Relationship Id="rId6" Type="http://schemas.openxmlformats.org/officeDocument/2006/relationships/hyperlink" Target="http://hotframeworks.com/languages/perl" TargetMode="External"/><Relationship Id="rId7" Type="http://schemas.openxmlformats.org/officeDocument/2006/relationships/hyperlink" Target="http://hotframeworks.com/languages/javascript" TargetMode="External"/><Relationship Id="rId8" Type="http://schemas.openxmlformats.org/officeDocument/2006/relationships/hyperlink" Target="http://www.awwwards.com/what-are-frameworks-22-best-responsive-css-frameworks-for-web-design.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24475" y="465975"/>
            <a:ext cx="5374800" cy="28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Hackathon Survival Guide</a:t>
            </a:r>
            <a:endParaRPr/>
          </a:p>
        </p:txBody>
      </p:sp>
      <p:sp>
        <p:nvSpPr>
          <p:cNvPr id="65" name="Google Shape;65;p14"/>
          <p:cNvSpPr txBox="1"/>
          <p:nvPr>
            <p:ph idx="1" type="subTitle"/>
          </p:nvPr>
        </p:nvSpPr>
        <p:spPr>
          <a:xfrm>
            <a:off x="362925" y="3612600"/>
            <a:ext cx="5336400" cy="13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short and entertaining look at what to do, and more importantly what NOT to do, at your first hackathon.</a:t>
            </a:r>
            <a:endParaRPr/>
          </a:p>
        </p:txBody>
      </p:sp>
      <p:pic>
        <p:nvPicPr>
          <p:cNvPr descr="swiss_army_knife1600.png" id="66" name="Google Shape;66;p14"/>
          <p:cNvPicPr preferRelativeResize="0"/>
          <p:nvPr/>
        </p:nvPicPr>
        <p:blipFill>
          <a:blip r:embed="rId3">
            <a:alphaModFix/>
          </a:blip>
          <a:stretch>
            <a:fillRect/>
          </a:stretch>
        </p:blipFill>
        <p:spPr>
          <a:xfrm>
            <a:off x="5851675" y="152400"/>
            <a:ext cx="3139924" cy="31399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265500" y="368225"/>
            <a:ext cx="4045200" cy="44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“I can’t do anything until {person} is done with {task}”</a:t>
            </a:r>
            <a:endParaRPr i="1"/>
          </a:p>
        </p:txBody>
      </p:sp>
      <p:pic>
        <p:nvPicPr>
          <p:cNvPr descr="OVaGMkk.gif" id="120" name="Google Shape;120;p23"/>
          <p:cNvPicPr preferRelativeResize="0"/>
          <p:nvPr/>
        </p:nvPicPr>
        <p:blipFill rotWithShape="1">
          <a:blip r:embed="rId3">
            <a:alphaModFix/>
          </a:blip>
          <a:srcRect b="0" l="14443" r="14443" t="0"/>
          <a:stretch/>
        </p:blipFill>
        <p:spPr>
          <a:xfrm>
            <a:off x="4918675" y="1133925"/>
            <a:ext cx="3844450" cy="287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265500" y="368225"/>
            <a:ext cx="4045200" cy="44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 I’m out.”</a:t>
            </a:r>
            <a:endParaRPr i="1"/>
          </a:p>
        </p:txBody>
      </p:sp>
      <p:pic>
        <p:nvPicPr>
          <p:cNvPr descr="i0GkVCW.gif" id="126" name="Google Shape;126;p24"/>
          <p:cNvPicPr preferRelativeResize="0"/>
          <p:nvPr/>
        </p:nvPicPr>
        <p:blipFill rotWithShape="1">
          <a:blip r:embed="rId3">
            <a:alphaModFix/>
          </a:blip>
          <a:srcRect b="0" l="12428" r="12428" t="0"/>
          <a:stretch/>
        </p:blipFill>
        <p:spPr>
          <a:xfrm>
            <a:off x="4918675" y="1133925"/>
            <a:ext cx="3844450" cy="2875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869400" y="1686750"/>
            <a:ext cx="7405200" cy="17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These are all symptomatic of</a:t>
            </a:r>
            <a:endParaRPr/>
          </a:p>
          <a:p>
            <a:pPr indent="0" lvl="0" marL="0" rtl="0" algn="ctr">
              <a:spcBef>
                <a:spcPts val="0"/>
              </a:spcBef>
              <a:spcAft>
                <a:spcPts val="0"/>
              </a:spcAft>
              <a:buNone/>
            </a:pPr>
            <a:r>
              <a:rPr lang="en"/>
              <a:t>failing to plan and organize according to your team’s goals.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147775" y="1331175"/>
            <a:ext cx="4280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Plan your work. Work your plan.</a:t>
            </a:r>
            <a:endParaRPr sz="3600"/>
          </a:p>
        </p:txBody>
      </p:sp>
      <p:sp>
        <p:nvSpPr>
          <p:cNvPr id="137" name="Google Shape;137;p26"/>
          <p:cNvSpPr txBox="1"/>
          <p:nvPr>
            <p:ph idx="1" type="subTitle"/>
          </p:nvPr>
        </p:nvSpPr>
        <p:spPr>
          <a:xfrm>
            <a:off x="273275" y="2901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Words to live by</a:t>
            </a:r>
            <a:endParaRPr/>
          </a:p>
        </p:txBody>
      </p:sp>
      <p:pic>
        <p:nvPicPr>
          <p:cNvPr descr="tenor.gif" id="138" name="Google Shape;138;p26"/>
          <p:cNvPicPr preferRelativeResize="0"/>
          <p:nvPr/>
        </p:nvPicPr>
        <p:blipFill rotWithShape="1">
          <a:blip r:embed="rId3">
            <a:alphaModFix/>
          </a:blip>
          <a:srcRect b="0" l="534" r="544" t="0"/>
          <a:stretch/>
        </p:blipFill>
        <p:spPr>
          <a:xfrm>
            <a:off x="4762200" y="1407375"/>
            <a:ext cx="4280801" cy="2328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setting: what do you want out of this</a:t>
            </a:r>
            <a:endParaRPr/>
          </a:p>
        </p:txBody>
      </p:sp>
      <p:sp>
        <p:nvSpPr>
          <p:cNvPr id="144" name="Google Shape;144;p27"/>
          <p:cNvSpPr txBox="1"/>
          <p:nvPr>
            <p:ph idx="1" type="body"/>
          </p:nvPr>
        </p:nvSpPr>
        <p:spPr>
          <a:xfrm>
            <a:off x="311700" y="1152475"/>
            <a:ext cx="4237500" cy="3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setting is critical. You need to d</a:t>
            </a:r>
            <a:r>
              <a:rPr lang="en"/>
              <a:t>ecide on what you want to get out of the event, as it will drive much of your behavior and decisions.</a:t>
            </a:r>
            <a:endParaRPr/>
          </a:p>
          <a:p>
            <a:pPr indent="0" lvl="0" marL="0" rtl="0" algn="l">
              <a:spcBef>
                <a:spcPts val="1600"/>
              </a:spcBef>
              <a:spcAft>
                <a:spcPts val="1600"/>
              </a:spcAft>
              <a:buNone/>
            </a:pPr>
            <a:r>
              <a:rPr lang="en"/>
              <a:t>In our experience there are three main motivations for people who attend hackathons</a:t>
            </a:r>
            <a:r>
              <a:rPr lang="en"/>
              <a:t>, and they exhibit some predictable behavior</a:t>
            </a:r>
            <a:r>
              <a:rPr lang="en"/>
              <a:t>:</a:t>
            </a:r>
            <a:endParaRPr>
              <a:solidFill>
                <a:srgbClr val="FFFFFF"/>
              </a:solidFill>
            </a:endParaRPr>
          </a:p>
        </p:txBody>
      </p:sp>
      <p:pic>
        <p:nvPicPr>
          <p:cNvPr descr="giphy.gif" id="145" name="Google Shape;145;p27"/>
          <p:cNvPicPr preferRelativeResize="0"/>
          <p:nvPr/>
        </p:nvPicPr>
        <p:blipFill rotWithShape="1">
          <a:blip r:embed="rId3">
            <a:alphaModFix/>
          </a:blip>
          <a:srcRect b="0" l="0" r="10378" t="0"/>
          <a:stretch/>
        </p:blipFill>
        <p:spPr>
          <a:xfrm>
            <a:off x="4676374" y="1263788"/>
            <a:ext cx="3918100" cy="1857375"/>
          </a:xfrm>
          <a:prstGeom prst="rect">
            <a:avLst/>
          </a:prstGeom>
          <a:noFill/>
          <a:ln>
            <a:noFill/>
          </a:ln>
        </p:spPr>
      </p:pic>
      <p:sp>
        <p:nvSpPr>
          <p:cNvPr id="146" name="Google Shape;146;p27"/>
          <p:cNvSpPr txBox="1"/>
          <p:nvPr/>
        </p:nvSpPr>
        <p:spPr>
          <a:xfrm>
            <a:off x="4491775" y="3367225"/>
            <a:ext cx="4287300" cy="137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  To learn new things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  To meet people or have fun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  To win something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Organize your team</a:t>
            </a:r>
            <a:endParaRPr/>
          </a:p>
        </p:txBody>
      </p:sp>
      <p:sp>
        <p:nvSpPr>
          <p:cNvPr id="152" name="Google Shape;152;p28"/>
          <p:cNvSpPr txBox="1"/>
          <p:nvPr>
            <p:ph idx="1" type="body"/>
          </p:nvPr>
        </p:nvSpPr>
        <p:spPr>
          <a:xfrm>
            <a:off x="311700" y="1228675"/>
            <a:ext cx="4237500" cy="3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goal setting out of the way, now you need to decide on how you are going to organize your team.</a:t>
            </a:r>
            <a:endParaRPr/>
          </a:p>
          <a:p>
            <a:pPr indent="-330200" lvl="0" marL="457200" rtl="0" algn="l">
              <a:spcBef>
                <a:spcPts val="1600"/>
              </a:spcBef>
              <a:spcAft>
                <a:spcPts val="0"/>
              </a:spcAft>
              <a:buSzPts val="1600"/>
              <a:buChar char="●"/>
            </a:pPr>
            <a:r>
              <a:rPr lang="en" sz="1600"/>
              <a:t>Pick a leader - to speak on behalf of the team, settle disputes, remove roadblocks, and set direction. </a:t>
            </a:r>
            <a:endParaRPr sz="1600"/>
          </a:p>
          <a:p>
            <a:pPr indent="-330200" lvl="0" marL="457200" rtl="0" algn="l">
              <a:spcBef>
                <a:spcPts val="0"/>
              </a:spcBef>
              <a:spcAft>
                <a:spcPts val="0"/>
              </a:spcAft>
              <a:buSzPts val="1600"/>
              <a:buChar char="●"/>
            </a:pPr>
            <a:r>
              <a:rPr lang="en" sz="1600"/>
              <a:t>Pick a time keeper - that will keep you on task and schedule.</a:t>
            </a:r>
            <a:endParaRPr sz="1600"/>
          </a:p>
          <a:p>
            <a:pPr indent="-330200" lvl="0" marL="457200" rtl="0" algn="l">
              <a:spcBef>
                <a:spcPts val="0"/>
              </a:spcBef>
              <a:spcAft>
                <a:spcPts val="0"/>
              </a:spcAft>
              <a:buSzPts val="1600"/>
              <a:buChar char="●"/>
            </a:pPr>
            <a:r>
              <a:rPr lang="en" sz="1600"/>
              <a:t>Regroup and do it often. Quick cycle time is an important advantage.</a:t>
            </a:r>
            <a:endParaRPr sz="1600"/>
          </a:p>
        </p:txBody>
      </p:sp>
      <p:pic>
        <p:nvPicPr>
          <p:cNvPr descr="avengers_assemble___by_dkang0316-d4otg7g.gif" id="153" name="Google Shape;153;p28"/>
          <p:cNvPicPr preferRelativeResize="0"/>
          <p:nvPr/>
        </p:nvPicPr>
        <p:blipFill rotWithShape="1">
          <a:blip r:embed="rId3">
            <a:alphaModFix/>
          </a:blip>
          <a:srcRect b="7862" l="0" r="0" t="7862"/>
          <a:stretch/>
        </p:blipFill>
        <p:spPr>
          <a:xfrm>
            <a:off x="4676374" y="1263788"/>
            <a:ext cx="3918099" cy="1857375"/>
          </a:xfrm>
          <a:prstGeom prst="rect">
            <a:avLst/>
          </a:prstGeom>
          <a:noFill/>
          <a:ln>
            <a:noFill/>
          </a:ln>
        </p:spPr>
      </p:pic>
      <p:sp>
        <p:nvSpPr>
          <p:cNvPr id="154" name="Google Shape;154;p28"/>
          <p:cNvSpPr txBox="1"/>
          <p:nvPr/>
        </p:nvSpPr>
        <p:spPr>
          <a:xfrm>
            <a:off x="4491775" y="3367225"/>
            <a:ext cx="4287300" cy="137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One person can serve in multiple roles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You should change roles around as needed</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your problem</a:t>
            </a:r>
            <a:endParaRPr/>
          </a:p>
        </p:txBody>
      </p:sp>
      <p:sp>
        <p:nvSpPr>
          <p:cNvPr id="160" name="Google Shape;160;p29"/>
          <p:cNvSpPr txBox="1"/>
          <p:nvPr>
            <p:ph idx="1" type="body"/>
          </p:nvPr>
        </p:nvSpPr>
        <p:spPr>
          <a:xfrm>
            <a:off x="311700" y="2781225"/>
            <a:ext cx="7048800" cy="169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should have at least two components</a:t>
            </a:r>
            <a:br>
              <a:rPr lang="en"/>
            </a:br>
            <a:endParaRPr sz="600"/>
          </a:p>
          <a:p>
            <a:pPr indent="-317500" lvl="1" marL="914400" rtl="0" algn="l">
              <a:spcBef>
                <a:spcPts val="0"/>
              </a:spcBef>
              <a:spcAft>
                <a:spcPts val="0"/>
              </a:spcAft>
              <a:buSzPts val="1400"/>
              <a:buChar char="○"/>
            </a:pPr>
            <a:r>
              <a:rPr lang="en">
                <a:solidFill>
                  <a:srgbClr val="FFFFFF"/>
                </a:solidFill>
              </a:rPr>
              <a:t>Description - </a:t>
            </a:r>
            <a:r>
              <a:rPr lang="en"/>
              <a:t>A clear and specific overview of the current state of things.</a:t>
            </a:r>
            <a:endParaRPr/>
          </a:p>
          <a:p>
            <a:pPr indent="-317500" lvl="1" marL="914400" rtl="0" algn="l">
              <a:spcBef>
                <a:spcPts val="0"/>
              </a:spcBef>
              <a:spcAft>
                <a:spcPts val="0"/>
              </a:spcAft>
              <a:buSzPts val="1400"/>
              <a:buChar char="○"/>
            </a:pPr>
            <a:r>
              <a:rPr lang="en">
                <a:solidFill>
                  <a:srgbClr val="FFFFFF"/>
                </a:solidFill>
              </a:rPr>
              <a:t>Success criteria</a:t>
            </a:r>
            <a:r>
              <a:rPr lang="en"/>
              <a:t> - How exactly will you know you have solved the problem?</a:t>
            </a:r>
            <a:br>
              <a:rPr lang="en"/>
            </a:br>
            <a:endParaRPr/>
          </a:p>
          <a:p>
            <a:pPr indent="-342900" lvl="0" marL="457200" rtl="0" algn="l">
              <a:spcBef>
                <a:spcPts val="0"/>
              </a:spcBef>
              <a:spcAft>
                <a:spcPts val="0"/>
              </a:spcAft>
              <a:buSzPts val="1800"/>
              <a:buChar char="●"/>
            </a:pPr>
            <a:r>
              <a:rPr lang="en"/>
              <a:t>Be careful not to jump straight to solutions yet!</a:t>
            </a:r>
            <a:endParaRPr/>
          </a:p>
        </p:txBody>
      </p:sp>
      <p:sp>
        <p:nvSpPr>
          <p:cNvPr id="161" name="Google Shape;161;p29"/>
          <p:cNvSpPr txBox="1"/>
          <p:nvPr/>
        </p:nvSpPr>
        <p:spPr>
          <a:xfrm>
            <a:off x="311700" y="1112650"/>
            <a:ext cx="4915800" cy="164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lt2"/>
                </a:solidFill>
              </a:rPr>
              <a:t>Write a </a:t>
            </a:r>
            <a:r>
              <a:rPr lang="en" sz="1800" u="sng">
                <a:solidFill>
                  <a:schemeClr val="lt2"/>
                </a:solidFill>
              </a:rPr>
              <a:t>brief</a:t>
            </a:r>
            <a:r>
              <a:rPr lang="en" sz="1800">
                <a:solidFill>
                  <a:schemeClr val="lt2"/>
                </a:solidFill>
              </a:rPr>
              <a:t> description of the issue(s) to be addressed. It aids in defining the scope of work by setting some boundaries, and helps ensure that everyone is on the same page.</a:t>
            </a:r>
            <a:endParaRPr/>
          </a:p>
        </p:txBody>
      </p:sp>
      <p:pic>
        <p:nvPicPr>
          <p:cNvPr descr="what-is-your-problem.gif" id="162" name="Google Shape;162;p29"/>
          <p:cNvPicPr preferRelativeResize="0"/>
          <p:nvPr/>
        </p:nvPicPr>
        <p:blipFill>
          <a:blip r:embed="rId3">
            <a:alphaModFix/>
          </a:blip>
          <a:stretch>
            <a:fillRect/>
          </a:stretch>
        </p:blipFill>
        <p:spPr>
          <a:xfrm>
            <a:off x="5227500" y="1112650"/>
            <a:ext cx="3604650" cy="183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Organizing your work with Kanban</a:t>
            </a:r>
            <a:endParaRPr/>
          </a:p>
        </p:txBody>
      </p:sp>
      <p:sp>
        <p:nvSpPr>
          <p:cNvPr id="168" name="Google Shape;168;p30"/>
          <p:cNvSpPr txBox="1"/>
          <p:nvPr>
            <p:ph idx="1" type="body"/>
          </p:nvPr>
        </p:nvSpPr>
        <p:spPr>
          <a:xfrm>
            <a:off x="311700" y="1152475"/>
            <a:ext cx="3231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Kanban is a method for visually managing work. This approach presents all participants with a full view of the development process from task definition to delivery, with care taken to balance the demand for work to be done with the available capacity to start new work.</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u="sng">
                <a:solidFill>
                  <a:schemeClr val="hlink"/>
                </a:solidFill>
                <a:hlinkClick r:id="rId3"/>
              </a:rPr>
              <a:t>https://leankit.com/learn/kanban/kanban-board/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69" name="Google Shape;169;p30"/>
          <p:cNvSpPr txBox="1"/>
          <p:nvPr/>
        </p:nvSpPr>
        <p:spPr>
          <a:xfrm>
            <a:off x="3753875" y="3377900"/>
            <a:ext cx="5022600" cy="8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https://www.atlassian.com/agile/kanban</a:t>
            </a:r>
            <a:endParaRPr>
              <a:solidFill>
                <a:schemeClr val="lt2"/>
              </a:solidFill>
            </a:endParaRPr>
          </a:p>
          <a:p>
            <a:pPr indent="0" lvl="0" marL="0" rtl="0" algn="l">
              <a:spcBef>
                <a:spcPts val="0"/>
              </a:spcBef>
              <a:spcAft>
                <a:spcPts val="0"/>
              </a:spcAft>
              <a:buNone/>
            </a:pPr>
            <a:r>
              <a:rPr lang="en" u="sng">
                <a:solidFill>
                  <a:schemeClr val="hlink"/>
                </a:solidFill>
                <a:hlinkClick r:id="rId5"/>
              </a:rPr>
              <a:t>https://leankit.com/learn/kanban/kanban-board</a:t>
            </a:r>
            <a:endParaRPr>
              <a:solidFill>
                <a:schemeClr val="lt2"/>
              </a:solidFill>
            </a:endParaRPr>
          </a:p>
        </p:txBody>
      </p:sp>
      <p:pic>
        <p:nvPicPr>
          <p:cNvPr descr="personal-kanban.png" id="170" name="Google Shape;170;p30"/>
          <p:cNvPicPr preferRelativeResize="0"/>
          <p:nvPr/>
        </p:nvPicPr>
        <p:blipFill>
          <a:blip r:embed="rId6">
            <a:alphaModFix/>
          </a:blip>
          <a:stretch>
            <a:fillRect/>
          </a:stretch>
        </p:blipFill>
        <p:spPr>
          <a:xfrm>
            <a:off x="3753863" y="1786120"/>
            <a:ext cx="5134275" cy="1280591"/>
          </a:xfrm>
          <a:prstGeom prst="rect">
            <a:avLst/>
          </a:prstGeom>
          <a:noFill/>
          <a:ln>
            <a:noFill/>
          </a:ln>
        </p:spPr>
      </p:pic>
      <p:sp>
        <p:nvSpPr>
          <p:cNvPr id="171" name="Google Shape;171;p30"/>
          <p:cNvSpPr/>
          <p:nvPr/>
        </p:nvSpPr>
        <p:spPr>
          <a:xfrm>
            <a:off x="7200400" y="1261150"/>
            <a:ext cx="1219800" cy="391200"/>
          </a:xfrm>
          <a:prstGeom prst="wedgeRectCallout">
            <a:avLst>
              <a:gd fmla="val -21471" name="adj1"/>
              <a:gd fmla="val 91181"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Queue limits</a:t>
            </a:r>
            <a:endParaRPr sz="1200"/>
          </a:p>
        </p:txBody>
      </p:sp>
      <p:sp>
        <p:nvSpPr>
          <p:cNvPr id="172" name="Google Shape;172;p30"/>
          <p:cNvSpPr/>
          <p:nvPr/>
        </p:nvSpPr>
        <p:spPr>
          <a:xfrm>
            <a:off x="3756050" y="1229950"/>
            <a:ext cx="3231300" cy="525300"/>
          </a:xfrm>
          <a:prstGeom prst="rightArrow">
            <a:avLst>
              <a:gd fmla="val 50000" name="adj1"/>
              <a:gd fmla="val 47991"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Work moves from</a:t>
            </a:r>
            <a:r>
              <a:rPr lang="en" sz="1200"/>
              <a:t> left to right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271900" y="1696950"/>
            <a:ext cx="4045200" cy="152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We now have a solid attack plan!</a:t>
            </a:r>
            <a:endParaRPr/>
          </a:p>
        </p:txBody>
      </p:sp>
      <p:pic>
        <p:nvPicPr>
          <p:cNvPr descr="tumblr_m3etv4xxty1rpdvglo1_500.gif" id="178" name="Google Shape;178;p31"/>
          <p:cNvPicPr preferRelativeResize="0"/>
          <p:nvPr/>
        </p:nvPicPr>
        <p:blipFill>
          <a:blip r:embed="rId3">
            <a:alphaModFix/>
          </a:blip>
          <a:stretch>
            <a:fillRect/>
          </a:stretch>
        </p:blipFill>
        <p:spPr>
          <a:xfrm>
            <a:off x="4677375" y="286900"/>
            <a:ext cx="4411300" cy="1985075"/>
          </a:xfrm>
          <a:prstGeom prst="rect">
            <a:avLst/>
          </a:prstGeom>
          <a:noFill/>
          <a:ln>
            <a:noFill/>
          </a:ln>
        </p:spPr>
      </p:pic>
      <p:sp>
        <p:nvSpPr>
          <p:cNvPr id="179" name="Google Shape;179;p31"/>
          <p:cNvSpPr txBox="1"/>
          <p:nvPr/>
        </p:nvSpPr>
        <p:spPr>
          <a:xfrm>
            <a:off x="4677375" y="2715475"/>
            <a:ext cx="4109700" cy="2352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chemeClr val="dk1"/>
                </a:solidFill>
              </a:rPr>
              <a:t>We know what we want</a:t>
            </a:r>
            <a:endParaRPr sz="1800">
              <a:solidFill>
                <a:schemeClr val="dk1"/>
              </a:solidFill>
            </a:endParaRPr>
          </a:p>
          <a:p>
            <a:pPr indent="-342900" lvl="0" marL="457200" rtl="0" algn="l">
              <a:spcBef>
                <a:spcPts val="0"/>
              </a:spcBef>
              <a:spcAft>
                <a:spcPts val="0"/>
              </a:spcAft>
              <a:buClr>
                <a:srgbClr val="FFFFFF"/>
              </a:buClr>
              <a:buSzPts val="1800"/>
              <a:buChar char="●"/>
            </a:pPr>
            <a:r>
              <a:rPr lang="en" sz="1800">
                <a:solidFill>
                  <a:schemeClr val="dk1"/>
                </a:solidFill>
              </a:rPr>
              <a:t>We organized ourselves</a:t>
            </a:r>
            <a:endParaRPr sz="1800">
              <a:solidFill>
                <a:schemeClr val="dk1"/>
              </a:solidFill>
            </a:endParaRPr>
          </a:p>
          <a:p>
            <a:pPr indent="-342900" lvl="0" marL="457200" rtl="0" algn="l">
              <a:spcBef>
                <a:spcPts val="0"/>
              </a:spcBef>
              <a:spcAft>
                <a:spcPts val="0"/>
              </a:spcAft>
              <a:buClr>
                <a:srgbClr val="FFFFFF"/>
              </a:buClr>
              <a:buSzPts val="1800"/>
              <a:buChar char="●"/>
            </a:pPr>
            <a:r>
              <a:rPr lang="en" sz="1800">
                <a:solidFill>
                  <a:schemeClr val="dk1"/>
                </a:solidFill>
              </a:rPr>
              <a:t>We go</a:t>
            </a:r>
            <a:r>
              <a:rPr lang="en" sz="1800">
                <a:solidFill>
                  <a:schemeClr val="dk1"/>
                </a:solidFill>
              </a:rPr>
              <a:t>t our Kanban board set up</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We broke out tasks and features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Agreed on when to regroup</a:t>
            </a:r>
            <a:endParaRPr sz="1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24475" y="989950"/>
            <a:ext cx="5895000" cy="231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 tips</a:t>
            </a:r>
            <a:endParaRPr/>
          </a:p>
        </p:txBody>
      </p:sp>
      <p:sp>
        <p:nvSpPr>
          <p:cNvPr id="185" name="Google Shape;185;p32"/>
          <p:cNvSpPr txBox="1"/>
          <p:nvPr>
            <p:ph idx="1" type="subTitle"/>
          </p:nvPr>
        </p:nvSpPr>
        <p:spPr>
          <a:xfrm>
            <a:off x="324475" y="3612602"/>
            <a:ext cx="5124300" cy="13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tricks, and </a:t>
            </a:r>
            <a:r>
              <a:rPr lang="en"/>
              <a:t>cautionary</a:t>
            </a:r>
            <a:r>
              <a:rPr lang="en"/>
              <a:t> tales from some pros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P</a:t>
            </a:r>
            <a:r>
              <a:rPr lang="en" sz="2400"/>
              <a:t>rovide you with some tips on how get and stay organized.</a:t>
            </a:r>
            <a:endParaRPr sz="2400"/>
          </a:p>
          <a:p>
            <a:pPr indent="-381000" lvl="0" marL="457200" rtl="0" algn="l">
              <a:spcBef>
                <a:spcPts val="2500"/>
              </a:spcBef>
              <a:spcAft>
                <a:spcPts val="0"/>
              </a:spcAft>
              <a:buSzPts val="2400"/>
              <a:buAutoNum type="arabicPeriod"/>
            </a:pPr>
            <a:r>
              <a:rPr lang="en" sz="2400"/>
              <a:t>Provide</a:t>
            </a:r>
            <a:r>
              <a:rPr lang="en" sz="2400"/>
              <a:t> you with some tips on what to do, and not to do, at the event in order to be the most </a:t>
            </a:r>
            <a:r>
              <a:rPr lang="en" sz="2400"/>
              <a:t>successful</a:t>
            </a:r>
            <a:r>
              <a:rPr lang="en" sz="2400"/>
              <a:t>. </a:t>
            </a:r>
            <a:endParaRPr sz="2400"/>
          </a:p>
          <a:p>
            <a:pPr indent="-381000" lvl="0" marL="457200" rtl="0" algn="l">
              <a:spcBef>
                <a:spcPts val="2500"/>
              </a:spcBef>
              <a:spcAft>
                <a:spcPts val="2500"/>
              </a:spcAft>
              <a:buSzPts val="2400"/>
              <a:buAutoNum type="arabicPeriod"/>
            </a:pPr>
            <a:r>
              <a:rPr lang="en" sz="2400"/>
              <a:t>Try not to be just another boring corporate presentation.</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147775" y="1331175"/>
            <a:ext cx="43119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Not using source control is dangerous</a:t>
            </a:r>
            <a:endParaRPr sz="3600"/>
          </a:p>
        </p:txBody>
      </p:sp>
      <p:sp>
        <p:nvSpPr>
          <p:cNvPr id="191" name="Google Shape;191;p33"/>
          <p:cNvSpPr txBox="1"/>
          <p:nvPr>
            <p:ph idx="1" type="subTitle"/>
          </p:nvPr>
        </p:nvSpPr>
        <p:spPr>
          <a:xfrm>
            <a:off x="273275" y="2901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Seriously, I’m not joking. Use it!</a:t>
            </a:r>
            <a:endParaRPr/>
          </a:p>
        </p:txBody>
      </p:sp>
      <p:pic>
        <p:nvPicPr>
          <p:cNvPr descr="IOxmybZ.gif" id="192" name="Google Shape;192;p33"/>
          <p:cNvPicPr preferRelativeResize="0"/>
          <p:nvPr/>
        </p:nvPicPr>
        <p:blipFill>
          <a:blip r:embed="rId3">
            <a:alphaModFix/>
          </a:blip>
          <a:stretch>
            <a:fillRect/>
          </a:stretch>
        </p:blipFill>
        <p:spPr>
          <a:xfrm>
            <a:off x="4762200" y="1407375"/>
            <a:ext cx="4280800" cy="2328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Get your </a:t>
            </a:r>
            <a:r>
              <a:rPr lang="en">
                <a:latin typeface="Courier New"/>
                <a:ea typeface="Courier New"/>
                <a:cs typeface="Courier New"/>
                <a:sym typeface="Courier New"/>
              </a:rPr>
              <a:t>git</a:t>
            </a:r>
            <a:r>
              <a:rPr lang="en"/>
              <a:t> together.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a:latin typeface="Courier New"/>
                <a:ea typeface="Courier New"/>
                <a:cs typeface="Courier New"/>
                <a:sym typeface="Courier New"/>
              </a:rPr>
              <a:t>git</a:t>
            </a:r>
            <a:r>
              <a:rPr lang="en"/>
              <a:t> ?</a:t>
            </a:r>
            <a:endParaRPr/>
          </a:p>
        </p:txBody>
      </p:sp>
      <p:sp>
        <p:nvSpPr>
          <p:cNvPr id="203" name="Google Shape;203;p35"/>
          <p:cNvSpPr txBox="1"/>
          <p:nvPr>
            <p:ph idx="1" type="body"/>
          </p:nvPr>
        </p:nvSpPr>
        <p:spPr>
          <a:xfrm>
            <a:off x="311700" y="1152475"/>
            <a:ext cx="3841800" cy="30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istributed version control system</a:t>
            </a:r>
            <a:endParaRPr/>
          </a:p>
          <a:p>
            <a:pPr indent="0" lvl="0" marL="0" rtl="0" algn="l">
              <a:spcBef>
                <a:spcPts val="1600"/>
              </a:spcBef>
              <a:spcAft>
                <a:spcPts val="0"/>
              </a:spcAft>
              <a:buNone/>
            </a:pPr>
            <a:r>
              <a:rPr lang="en"/>
              <a:t>Track changes</a:t>
            </a:r>
            <a:endParaRPr/>
          </a:p>
          <a:p>
            <a:pPr indent="0" lvl="0" marL="0" rtl="0" algn="l">
              <a:spcBef>
                <a:spcPts val="1600"/>
              </a:spcBef>
              <a:spcAft>
                <a:spcPts val="0"/>
              </a:spcAft>
              <a:buNone/>
            </a:pPr>
            <a:r>
              <a:rPr lang="en"/>
              <a:t>Reverting / Undo</a:t>
            </a:r>
            <a:endParaRPr/>
          </a:p>
          <a:p>
            <a:pPr indent="0" lvl="0" marL="0" rtl="0" algn="l">
              <a:spcBef>
                <a:spcPts val="1600"/>
              </a:spcBef>
              <a:spcAft>
                <a:spcPts val="0"/>
              </a:spcAft>
              <a:buNone/>
            </a:pPr>
            <a:r>
              <a:rPr lang="en"/>
              <a:t>Initial Configuration</a:t>
            </a:r>
            <a:endParaRPr/>
          </a:p>
          <a:p>
            <a:pPr indent="-342900" lvl="0" marL="457200" rtl="0" algn="l">
              <a:spcBef>
                <a:spcPts val="1600"/>
              </a:spcBef>
              <a:spcAft>
                <a:spcPts val="0"/>
              </a:spcAft>
              <a:buSzPts val="1800"/>
              <a:buChar char="-"/>
            </a:pPr>
            <a:r>
              <a:rPr lang="en"/>
              <a:t>Github.com</a:t>
            </a:r>
            <a:endParaRPr/>
          </a:p>
          <a:p>
            <a:pPr indent="-342900" lvl="0" marL="457200" rtl="0" algn="l">
              <a:spcBef>
                <a:spcPts val="0"/>
              </a:spcBef>
              <a:spcAft>
                <a:spcPts val="0"/>
              </a:spcAft>
              <a:buSzPts val="1800"/>
              <a:buChar char="-"/>
            </a:pPr>
            <a:r>
              <a:rPr lang="en"/>
              <a:t>git config --global user.email</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4" name="Google Shape;204;p35"/>
          <p:cNvPicPr preferRelativeResize="0"/>
          <p:nvPr/>
        </p:nvPicPr>
        <p:blipFill>
          <a:blip r:embed="rId3">
            <a:alphaModFix/>
          </a:blip>
          <a:stretch>
            <a:fillRect/>
          </a:stretch>
        </p:blipFill>
        <p:spPr>
          <a:xfrm>
            <a:off x="4282675" y="1327424"/>
            <a:ext cx="4635726" cy="2555449"/>
          </a:xfrm>
          <a:prstGeom prst="rect">
            <a:avLst/>
          </a:prstGeom>
          <a:noFill/>
          <a:ln>
            <a:noFill/>
          </a:ln>
        </p:spPr>
      </p:pic>
      <p:sp>
        <p:nvSpPr>
          <p:cNvPr id="205" name="Google Shape;205;p35"/>
          <p:cNvSpPr txBox="1"/>
          <p:nvPr/>
        </p:nvSpPr>
        <p:spPr>
          <a:xfrm>
            <a:off x="311700" y="4347225"/>
            <a:ext cx="62091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Ps. Don’t send your API keys, DB passwords, etc to git! See also: gitignore </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a:t>
            </a:r>
            <a:r>
              <a:rPr lang="en">
                <a:latin typeface="Courier New"/>
                <a:ea typeface="Courier New"/>
                <a:cs typeface="Courier New"/>
                <a:sym typeface="Courier New"/>
              </a:rPr>
              <a:t>git</a:t>
            </a:r>
            <a:r>
              <a:rPr lang="en"/>
              <a:t> workflow</a:t>
            </a:r>
            <a:endParaRPr/>
          </a:p>
        </p:txBody>
      </p:sp>
      <p:sp>
        <p:nvSpPr>
          <p:cNvPr id="211" name="Google Shape;211;p36"/>
          <p:cNvSpPr txBox="1"/>
          <p:nvPr>
            <p:ph idx="1" type="body"/>
          </p:nvPr>
        </p:nvSpPr>
        <p:spPr>
          <a:xfrm>
            <a:off x="311700" y="1152475"/>
            <a:ext cx="615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a:t>
            </a:r>
            <a:r>
              <a:rPr lang="en">
                <a:latin typeface="Courier New"/>
                <a:ea typeface="Courier New"/>
                <a:cs typeface="Courier New"/>
                <a:sym typeface="Courier New"/>
              </a:rPr>
              <a:t>git</a:t>
            </a:r>
            <a:r>
              <a:rPr lang="en"/>
              <a:t> doesn’t have to be hard. Using a simple </a:t>
            </a:r>
            <a:r>
              <a:rPr lang="en" u="sng">
                <a:solidFill>
                  <a:schemeClr val="hlink"/>
                </a:solidFill>
                <a:hlinkClick r:id="rId3"/>
              </a:rPr>
              <a:t>centralized workflow</a:t>
            </a:r>
            <a:r>
              <a:rPr lang="en"/>
              <a:t> gets the entire team up and running in a few minutes. </a:t>
            </a:r>
            <a:endParaRPr/>
          </a:p>
          <a:p>
            <a:pPr indent="0" lvl="0" marL="0" rtl="0" algn="l">
              <a:spcBef>
                <a:spcPts val="1600"/>
              </a:spcBef>
              <a:spcAft>
                <a:spcPts val="0"/>
              </a:spcAft>
              <a:buNone/>
            </a:pPr>
            <a:r>
              <a:rPr lang="en"/>
              <a:t>If you have never used git before, go here: </a:t>
            </a:r>
            <a:r>
              <a:rPr lang="en" u="sng">
                <a:solidFill>
                  <a:schemeClr val="hlink"/>
                </a:solidFill>
                <a:hlinkClick r:id="rId4"/>
              </a:rPr>
              <a:t>https://try.github.io</a:t>
            </a:r>
            <a:endParaRPr/>
          </a:p>
          <a:p>
            <a:pPr indent="0" lvl="0" marL="0" rtl="0" algn="l">
              <a:spcBef>
                <a:spcPts val="1600"/>
              </a:spcBef>
              <a:spcAft>
                <a:spcPts val="1600"/>
              </a:spcAft>
              <a:buNone/>
            </a:pPr>
            <a:r>
              <a:rPr lang="en" sz="1400">
                <a:latin typeface="Courier New"/>
                <a:ea typeface="Courier New"/>
                <a:cs typeface="Courier New"/>
                <a:sym typeface="Courier New"/>
              </a:rPr>
              <a:t># Suggested Workflow</a:t>
            </a:r>
            <a:br>
              <a:rPr lang="en" sz="1400">
                <a:latin typeface="Courier New"/>
                <a:ea typeface="Courier New"/>
                <a:cs typeface="Courier New"/>
                <a:sym typeface="Courier New"/>
              </a:rPr>
            </a:br>
            <a:r>
              <a:rPr lang="en" sz="1400">
                <a:latin typeface="Courier New"/>
                <a:ea typeface="Courier New"/>
                <a:cs typeface="Courier New"/>
                <a:sym typeface="Courier New"/>
              </a:rPr>
              <a:t>git add .</a:t>
            </a:r>
            <a:br>
              <a:rPr lang="en" sz="1400">
                <a:latin typeface="Courier New"/>
                <a:ea typeface="Courier New"/>
                <a:cs typeface="Courier New"/>
                <a:sym typeface="Courier New"/>
              </a:rPr>
            </a:br>
            <a:r>
              <a:rPr lang="en" sz="1400">
                <a:latin typeface="Courier New"/>
                <a:ea typeface="Courier New"/>
                <a:cs typeface="Courier New"/>
                <a:sym typeface="Courier New"/>
              </a:rPr>
              <a:t>git commit -m ‘This is my commit’</a:t>
            </a:r>
            <a:br>
              <a:rPr lang="en" sz="1400">
                <a:latin typeface="Courier New"/>
                <a:ea typeface="Courier New"/>
                <a:cs typeface="Courier New"/>
                <a:sym typeface="Courier New"/>
              </a:rPr>
            </a:br>
            <a:r>
              <a:rPr lang="en" sz="1400">
                <a:latin typeface="Courier New"/>
                <a:ea typeface="Courier New"/>
                <a:cs typeface="Courier New"/>
                <a:sym typeface="Courier New"/>
              </a:rPr>
              <a:t>git push</a:t>
            </a:r>
            <a:br>
              <a:rPr lang="en" sz="1400">
                <a:latin typeface="Courier New"/>
                <a:ea typeface="Courier New"/>
                <a:cs typeface="Courier New"/>
                <a:sym typeface="Courier New"/>
              </a:rPr>
            </a:br>
            <a:r>
              <a:rPr lang="en" sz="1400">
                <a:latin typeface="Courier New"/>
                <a:ea typeface="Courier New"/>
                <a:cs typeface="Courier New"/>
                <a:sym typeface="Courier New"/>
              </a:rPr>
              <a:t>git pull</a:t>
            </a:r>
            <a:endParaRPr sz="1400">
              <a:latin typeface="Courier New"/>
              <a:ea typeface="Courier New"/>
              <a:cs typeface="Courier New"/>
              <a:sym typeface="Courier New"/>
            </a:endParaRPr>
          </a:p>
        </p:txBody>
      </p:sp>
      <p:pic>
        <p:nvPicPr>
          <p:cNvPr descr="GitHub.jpg" id="212" name="Google Shape;212;p36"/>
          <p:cNvPicPr preferRelativeResize="0"/>
          <p:nvPr/>
        </p:nvPicPr>
        <p:blipFill>
          <a:blip r:embed="rId5">
            <a:alphaModFix/>
          </a:blip>
          <a:stretch>
            <a:fillRect/>
          </a:stretch>
        </p:blipFill>
        <p:spPr>
          <a:xfrm>
            <a:off x="5022300" y="2575925"/>
            <a:ext cx="3810000" cy="2228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for </a:t>
            </a:r>
            <a:r>
              <a:rPr lang="en">
                <a:latin typeface="Courier New"/>
                <a:ea typeface="Courier New"/>
                <a:cs typeface="Courier New"/>
                <a:sym typeface="Courier New"/>
              </a:rPr>
              <a:t>git</a:t>
            </a:r>
            <a:endParaRPr/>
          </a:p>
        </p:txBody>
      </p:sp>
      <p:sp>
        <p:nvSpPr>
          <p:cNvPr id="218" name="Google Shape;218;p37"/>
          <p:cNvSpPr txBox="1"/>
          <p:nvPr>
            <p:ph idx="1" type="body"/>
          </p:nvPr>
        </p:nvSpPr>
        <p:spPr>
          <a:xfrm>
            <a:off x="311700" y="1152475"/>
            <a:ext cx="8520600" cy="8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comfortable with using the command line? That's okay, not everyone is. </a:t>
            </a:r>
            <a:br>
              <a:rPr lang="en"/>
            </a:br>
            <a:r>
              <a:rPr lang="en"/>
              <a:t>That’s why there are GUIs!  →  </a:t>
            </a:r>
            <a:r>
              <a:rPr lang="en" u="sng">
                <a:solidFill>
                  <a:schemeClr val="hlink"/>
                </a:solidFill>
                <a:hlinkClick r:id="rId3"/>
              </a:rPr>
              <a:t>https://desktop.github.com/</a:t>
            </a:r>
            <a:endParaRPr/>
          </a:p>
          <a:p>
            <a:pPr indent="0" lvl="0" marL="0" rtl="0" algn="l">
              <a:spcBef>
                <a:spcPts val="1600"/>
              </a:spcBef>
              <a:spcAft>
                <a:spcPts val="1600"/>
              </a:spcAft>
              <a:buNone/>
            </a:pPr>
            <a:r>
              <a:t/>
            </a:r>
            <a:endParaRPr sz="1400">
              <a:latin typeface="Courier New"/>
              <a:ea typeface="Courier New"/>
              <a:cs typeface="Courier New"/>
              <a:sym typeface="Courier New"/>
            </a:endParaRPr>
          </a:p>
        </p:txBody>
      </p:sp>
      <p:pic>
        <p:nvPicPr>
          <p:cNvPr descr="Screen Shot 2016-10-26 at 6.39.59 PM.png" id="219" name="Google Shape;219;p37"/>
          <p:cNvPicPr preferRelativeResize="0"/>
          <p:nvPr/>
        </p:nvPicPr>
        <p:blipFill>
          <a:blip r:embed="rId4">
            <a:alphaModFix/>
          </a:blip>
          <a:stretch>
            <a:fillRect/>
          </a:stretch>
        </p:blipFill>
        <p:spPr>
          <a:xfrm>
            <a:off x="0" y="2177288"/>
            <a:ext cx="9144000" cy="2966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147775" y="1407375"/>
            <a:ext cx="4280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Work smarter</a:t>
            </a:r>
            <a:r>
              <a:rPr lang="en" sz="3600"/>
              <a:t>, </a:t>
            </a:r>
            <a:br>
              <a:rPr lang="en" sz="3600"/>
            </a:br>
            <a:r>
              <a:rPr lang="en" sz="3600"/>
              <a:t>not harder</a:t>
            </a:r>
            <a:endParaRPr sz="3600">
              <a:latin typeface="Courier New"/>
              <a:ea typeface="Courier New"/>
              <a:cs typeface="Courier New"/>
              <a:sym typeface="Courier New"/>
            </a:endParaRPr>
          </a:p>
        </p:txBody>
      </p:sp>
      <p:sp>
        <p:nvSpPr>
          <p:cNvPr id="225" name="Google Shape;225;p38"/>
          <p:cNvSpPr txBox="1"/>
          <p:nvPr>
            <p:ph idx="1" type="subTitle"/>
          </p:nvPr>
        </p:nvSpPr>
        <p:spPr>
          <a:xfrm>
            <a:off x="273275" y="29772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about how much you get done, not how hard you worked.</a:t>
            </a:r>
            <a:endParaRPr/>
          </a:p>
        </p:txBody>
      </p:sp>
      <p:pic>
        <p:nvPicPr>
          <p:cNvPr descr="giphy-14.gif" id="226" name="Google Shape;226;p38"/>
          <p:cNvPicPr preferRelativeResize="0"/>
          <p:nvPr/>
        </p:nvPicPr>
        <p:blipFill rotWithShape="1">
          <a:blip r:embed="rId3">
            <a:alphaModFix/>
          </a:blip>
          <a:srcRect b="0" l="18133" r="18127" t="0"/>
          <a:stretch/>
        </p:blipFill>
        <p:spPr>
          <a:xfrm>
            <a:off x="4882450" y="877513"/>
            <a:ext cx="3810000" cy="3388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the right tools for the job</a:t>
            </a:r>
            <a:endParaRPr/>
          </a:p>
        </p:txBody>
      </p:sp>
      <p:sp>
        <p:nvSpPr>
          <p:cNvPr id="232" name="Google Shape;232;p39"/>
          <p:cNvSpPr txBox="1"/>
          <p:nvPr>
            <p:ph idx="1" type="body"/>
          </p:nvPr>
        </p:nvSpPr>
        <p:spPr>
          <a:xfrm>
            <a:off x="4045925" y="1170175"/>
            <a:ext cx="4863600" cy="369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FFFFFF"/>
                </a:solidFill>
              </a:rPr>
              <a:t>Find a framework for:</a:t>
            </a:r>
            <a:endParaRPr sz="1800"/>
          </a:p>
          <a:p>
            <a:pPr indent="0" lvl="0" marL="0" rtl="0" algn="l">
              <a:lnSpc>
                <a:spcPct val="100000"/>
              </a:lnSpc>
              <a:spcBef>
                <a:spcPts val="1600"/>
              </a:spcBef>
              <a:spcAft>
                <a:spcPts val="0"/>
              </a:spcAft>
              <a:buNone/>
            </a:pPr>
            <a:r>
              <a:rPr lang="en" u="sng">
                <a:solidFill>
                  <a:schemeClr val="hlink"/>
                </a:solidFill>
                <a:hlinkClick r:id="rId3"/>
              </a:rPr>
              <a:t>Java</a:t>
            </a:r>
            <a:r>
              <a:rPr lang="en"/>
              <a:t>, </a:t>
            </a:r>
            <a:r>
              <a:rPr lang="en" u="sng">
                <a:solidFill>
                  <a:schemeClr val="hlink"/>
                </a:solidFill>
                <a:hlinkClick r:id="rId4"/>
              </a:rPr>
              <a:t>Python</a:t>
            </a:r>
            <a:r>
              <a:rPr lang="en"/>
              <a:t>, </a:t>
            </a:r>
            <a:r>
              <a:rPr lang="en" u="sng">
                <a:solidFill>
                  <a:schemeClr val="hlink"/>
                </a:solidFill>
                <a:hlinkClick r:id="rId5"/>
              </a:rPr>
              <a:t>PHP</a:t>
            </a:r>
            <a:r>
              <a:rPr lang="en"/>
              <a:t>, </a:t>
            </a:r>
            <a:r>
              <a:rPr lang="en" u="sng">
                <a:solidFill>
                  <a:schemeClr val="hlink"/>
                </a:solidFill>
                <a:hlinkClick r:id="rId6"/>
              </a:rPr>
              <a:t>Perl</a:t>
            </a:r>
            <a:r>
              <a:rPr lang="en"/>
              <a:t>, </a:t>
            </a:r>
            <a:r>
              <a:rPr lang="en" u="sng">
                <a:solidFill>
                  <a:schemeClr val="hlink"/>
                </a:solidFill>
                <a:hlinkClick r:id="rId7"/>
              </a:rPr>
              <a:t>JavaScript</a:t>
            </a:r>
            <a:r>
              <a:rPr lang="en"/>
              <a:t>, </a:t>
            </a:r>
            <a:r>
              <a:rPr lang="en" u="sng">
                <a:solidFill>
                  <a:schemeClr val="hlink"/>
                </a:solidFill>
                <a:hlinkClick r:id="rId8"/>
              </a:rPr>
              <a:t>HTML/CSS</a:t>
            </a:r>
            <a:r>
              <a:rPr lang="en"/>
              <a:t>, </a:t>
            </a:r>
            <a:r>
              <a:rPr lang="en" u="sng">
                <a:solidFill>
                  <a:schemeClr val="hlink"/>
                </a:solidFill>
                <a:hlinkClick r:id="rId9"/>
              </a:rPr>
              <a:t>etc</a:t>
            </a:r>
            <a:r>
              <a:rPr lang="en"/>
              <a:t>…</a:t>
            </a:r>
            <a:endParaRPr/>
          </a:p>
          <a:p>
            <a:pPr indent="0" lvl="0" marL="0" rtl="0" algn="l">
              <a:lnSpc>
                <a:spcPct val="100000"/>
              </a:lnSpc>
              <a:spcBef>
                <a:spcPts val="1600"/>
              </a:spcBef>
              <a:spcAft>
                <a:spcPts val="0"/>
              </a:spcAft>
              <a:buNone/>
            </a:pPr>
            <a:r>
              <a:rPr lang="en" sz="1800">
                <a:solidFill>
                  <a:srgbClr val="FFFFFF"/>
                </a:solidFill>
              </a:rPr>
              <a:t>You’ll get:</a:t>
            </a:r>
            <a:endParaRPr sz="1800">
              <a:solidFill>
                <a:srgbClr val="FFFFFF"/>
              </a:solidFill>
            </a:endParaRPr>
          </a:p>
          <a:p>
            <a:pPr indent="-317500" lvl="0" marL="457200" rtl="0" algn="l">
              <a:lnSpc>
                <a:spcPct val="100000"/>
              </a:lnSpc>
              <a:spcBef>
                <a:spcPts val="1600"/>
              </a:spcBef>
              <a:spcAft>
                <a:spcPts val="0"/>
              </a:spcAft>
              <a:buSzPts val="1400"/>
              <a:buChar char="●"/>
            </a:pPr>
            <a:r>
              <a:rPr lang="en"/>
              <a:t>Lots of help </a:t>
            </a:r>
            <a:r>
              <a:rPr lang="en"/>
              <a:t>online</a:t>
            </a:r>
            <a:endParaRPr/>
          </a:p>
          <a:p>
            <a:pPr indent="-317500" lvl="0" marL="457200" rtl="0" algn="l">
              <a:lnSpc>
                <a:spcPct val="100000"/>
              </a:lnSpc>
              <a:spcBef>
                <a:spcPts val="0"/>
              </a:spcBef>
              <a:spcAft>
                <a:spcPts val="0"/>
              </a:spcAft>
              <a:buSzPts val="1400"/>
              <a:buChar char="●"/>
            </a:pPr>
            <a:r>
              <a:rPr lang="en"/>
              <a:t>Better results in less time</a:t>
            </a:r>
            <a:endParaRPr/>
          </a:p>
          <a:p>
            <a:pPr indent="-317500" lvl="0" marL="457200" rtl="0" algn="l">
              <a:lnSpc>
                <a:spcPct val="100000"/>
              </a:lnSpc>
              <a:spcBef>
                <a:spcPts val="0"/>
              </a:spcBef>
              <a:spcAft>
                <a:spcPts val="0"/>
              </a:spcAft>
              <a:buSzPts val="1400"/>
              <a:buChar char="●"/>
            </a:pPr>
            <a:r>
              <a:rPr lang="en"/>
              <a:t>A starting place for SMEs to help</a:t>
            </a:r>
            <a:endParaRPr/>
          </a:p>
          <a:p>
            <a:pPr indent="0" lvl="0" marL="0" rtl="0" algn="l">
              <a:lnSpc>
                <a:spcPct val="100000"/>
              </a:lnSpc>
              <a:spcBef>
                <a:spcPts val="1600"/>
              </a:spcBef>
              <a:spcAft>
                <a:spcPts val="0"/>
              </a:spcAft>
              <a:buNone/>
            </a:pPr>
            <a:r>
              <a:rPr lang="en" sz="1800">
                <a:solidFill>
                  <a:srgbClr val="FFFFFF"/>
                </a:solidFill>
              </a:rPr>
              <a:t>You don’t have to take our word for it:</a:t>
            </a:r>
            <a:endParaRPr sz="1800">
              <a:solidFill>
                <a:srgbClr val="FFFFFF"/>
              </a:solidFill>
            </a:endParaRPr>
          </a:p>
          <a:p>
            <a:pPr indent="-317500" lvl="0" marL="457200" rtl="0" algn="l">
              <a:lnSpc>
                <a:spcPct val="100000"/>
              </a:lnSpc>
              <a:spcBef>
                <a:spcPts val="1600"/>
              </a:spcBef>
              <a:spcAft>
                <a:spcPts val="0"/>
              </a:spcAft>
              <a:buSzPts val="1400"/>
              <a:buChar char="●"/>
            </a:pPr>
            <a:r>
              <a:rPr lang="en" u="sng">
                <a:solidFill>
                  <a:srgbClr val="00FFFF"/>
                </a:solidFill>
                <a:hlinkClick r:id="rId10"/>
              </a:rPr>
              <a:t>http://hotframeworks.com/</a:t>
            </a:r>
            <a:endParaRPr>
              <a:solidFill>
                <a:srgbClr val="00FFFF"/>
              </a:solidFill>
            </a:endParaRPr>
          </a:p>
          <a:p>
            <a:pPr indent="-317500" lvl="0" marL="457200" rtl="0" algn="l">
              <a:lnSpc>
                <a:spcPct val="100000"/>
              </a:lnSpc>
              <a:spcBef>
                <a:spcPts val="0"/>
              </a:spcBef>
              <a:spcAft>
                <a:spcPts val="0"/>
              </a:spcAft>
              <a:buSzPts val="1400"/>
              <a:buChar char="●"/>
            </a:pPr>
            <a:r>
              <a:rPr lang="en" u="sng">
                <a:solidFill>
                  <a:schemeClr val="accent5"/>
                </a:solidFill>
                <a:hlinkClick r:id="rId11"/>
              </a:rPr>
              <a:t>https://www.keycdn.com/blog/web-development-tools</a:t>
            </a:r>
            <a:endParaRPr/>
          </a:p>
          <a:p>
            <a:pPr indent="-317500" lvl="0" marL="457200" rtl="0" algn="l">
              <a:lnSpc>
                <a:spcPct val="100000"/>
              </a:lnSpc>
              <a:spcBef>
                <a:spcPts val="0"/>
              </a:spcBef>
              <a:spcAft>
                <a:spcPts val="0"/>
              </a:spcAft>
              <a:buSzPts val="1400"/>
              <a:buChar char="●"/>
            </a:pPr>
            <a:r>
              <a:rPr lang="en" u="sng">
                <a:solidFill>
                  <a:schemeClr val="accent5"/>
                </a:solidFill>
                <a:hlinkClick r:id="rId12"/>
              </a:rPr>
              <a:t>http://www.bestwebframeworks.com/</a:t>
            </a:r>
            <a:endParaRPr/>
          </a:p>
        </p:txBody>
      </p:sp>
      <p:sp>
        <p:nvSpPr>
          <p:cNvPr id="233" name="Google Shape;233;p39"/>
          <p:cNvSpPr txBox="1"/>
          <p:nvPr/>
        </p:nvSpPr>
        <p:spPr>
          <a:xfrm>
            <a:off x="311700" y="1170125"/>
            <a:ext cx="3594300" cy="3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Whatever you do, try not to code every little thing from scratch. You need to be focused on solving your business problems, not reinventing the wheel. You can get up and running quickly, easily, and securely, by using common tools and frameworks. </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No idea where to start? No idea which {thing} is better at {task}? Ask your friendly neighborhood SME! </a:t>
            </a:r>
            <a:br>
              <a:rPr lang="en">
                <a:solidFill>
                  <a:schemeClr val="lt2"/>
                </a:solidFill>
              </a:rPr>
            </a:br>
            <a:br>
              <a:rPr lang="en">
                <a:solidFill>
                  <a:schemeClr val="lt2"/>
                </a:solidFill>
              </a:rPr>
            </a:br>
            <a:r>
              <a:rPr lang="en">
                <a:solidFill>
                  <a:schemeClr val="lt2"/>
                </a:solidFill>
              </a:rPr>
              <a:t>Or, take a look at what the broader community thinks...</a:t>
            </a:r>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147775" y="1407375"/>
            <a:ext cx="4280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Develop locally, deploy remotely</a:t>
            </a:r>
            <a:endParaRPr sz="3600">
              <a:latin typeface="Courier New"/>
              <a:ea typeface="Courier New"/>
              <a:cs typeface="Courier New"/>
              <a:sym typeface="Courier New"/>
            </a:endParaRPr>
          </a:p>
        </p:txBody>
      </p:sp>
      <p:sp>
        <p:nvSpPr>
          <p:cNvPr id="239" name="Google Shape;239;p40"/>
          <p:cNvSpPr txBox="1"/>
          <p:nvPr>
            <p:ph idx="1" type="subTitle"/>
          </p:nvPr>
        </p:nvSpPr>
        <p:spPr>
          <a:xfrm>
            <a:off x="273275" y="29772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insulates you from danger.</a:t>
            </a:r>
            <a:endParaRPr/>
          </a:p>
        </p:txBody>
      </p:sp>
      <p:pic>
        <p:nvPicPr>
          <p:cNvPr descr="nw92aZl.gif" id="240" name="Google Shape;240;p40"/>
          <p:cNvPicPr preferRelativeResize="0"/>
          <p:nvPr/>
        </p:nvPicPr>
        <p:blipFill rotWithShape="1">
          <a:blip r:embed="rId3">
            <a:alphaModFix/>
          </a:blip>
          <a:srcRect b="3063" l="0" r="0" t="0"/>
          <a:stretch/>
        </p:blipFill>
        <p:spPr>
          <a:xfrm>
            <a:off x="4882450" y="877513"/>
            <a:ext cx="3810000" cy="3388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suggested workflow</a:t>
            </a:r>
            <a:endParaRPr/>
          </a:p>
        </p:txBody>
      </p:sp>
      <p:sp>
        <p:nvSpPr>
          <p:cNvPr id="246" name="Google Shape;246;p41"/>
          <p:cNvSpPr/>
          <p:nvPr/>
        </p:nvSpPr>
        <p:spPr>
          <a:xfrm>
            <a:off x="3586503" y="1376903"/>
            <a:ext cx="1971000" cy="1081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ctr">
              <a:spcBef>
                <a:spcPts val="0"/>
              </a:spcBef>
              <a:spcAft>
                <a:spcPts val="0"/>
              </a:spcAft>
              <a:buSzPts val="1400"/>
              <a:buAutoNum type="arabicPeriod"/>
            </a:pPr>
            <a:r>
              <a:rPr lang="en"/>
              <a:t>WRITE AND TEST CODE</a:t>
            </a:r>
            <a:endParaRPr/>
          </a:p>
        </p:txBody>
      </p:sp>
      <p:sp>
        <p:nvSpPr>
          <p:cNvPr id="247" name="Google Shape;247;p41"/>
          <p:cNvSpPr/>
          <p:nvPr/>
        </p:nvSpPr>
        <p:spPr>
          <a:xfrm>
            <a:off x="1615388" y="2457016"/>
            <a:ext cx="1971000" cy="1081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r>
              <a:rPr lang="en">
                <a:latin typeface="Courier New"/>
                <a:ea typeface="Courier New"/>
                <a:cs typeface="Courier New"/>
                <a:sym typeface="Courier New"/>
              </a:rPr>
              <a:t> git</a:t>
            </a:r>
            <a:br>
              <a:rPr lang="en"/>
            </a:br>
            <a:r>
              <a:rPr lang="en"/>
              <a:t>COMMIT</a:t>
            </a:r>
            <a:endParaRPr/>
          </a:p>
        </p:txBody>
      </p:sp>
      <p:sp>
        <p:nvSpPr>
          <p:cNvPr id="248" name="Google Shape;248;p41"/>
          <p:cNvSpPr/>
          <p:nvPr/>
        </p:nvSpPr>
        <p:spPr>
          <a:xfrm>
            <a:off x="5557619" y="2457016"/>
            <a:ext cx="1971000" cy="1081800"/>
          </a:xfrm>
          <a:prstGeom prst="roundRect">
            <a:avLst>
              <a:gd fmla="val 16667" name="adj"/>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 DEPLOY</a:t>
            </a:r>
            <a:endParaRPr/>
          </a:p>
        </p:txBody>
      </p:sp>
      <p:cxnSp>
        <p:nvCxnSpPr>
          <p:cNvPr id="249" name="Google Shape;249;p41"/>
          <p:cNvCxnSpPr>
            <a:stCxn id="246" idx="1"/>
            <a:endCxn id="247" idx="0"/>
          </p:cNvCxnSpPr>
          <p:nvPr/>
        </p:nvCxnSpPr>
        <p:spPr>
          <a:xfrm flipH="1">
            <a:off x="2601003" y="1917803"/>
            <a:ext cx="985500" cy="539100"/>
          </a:xfrm>
          <a:prstGeom prst="curvedConnector2">
            <a:avLst/>
          </a:prstGeom>
          <a:noFill/>
          <a:ln cap="flat" cmpd="sng" w="38100">
            <a:solidFill>
              <a:srgbClr val="EFEFEF"/>
            </a:solidFill>
            <a:prstDash val="solid"/>
            <a:round/>
            <a:headEnd len="med" w="med" type="none"/>
            <a:tailEnd len="med" w="med" type="triangle"/>
          </a:ln>
        </p:spPr>
      </p:cxnSp>
      <p:cxnSp>
        <p:nvCxnSpPr>
          <p:cNvPr id="250" name="Google Shape;250;p41"/>
          <p:cNvCxnSpPr>
            <a:stCxn id="248" idx="0"/>
            <a:endCxn id="246" idx="3"/>
          </p:cNvCxnSpPr>
          <p:nvPr/>
        </p:nvCxnSpPr>
        <p:spPr>
          <a:xfrm flipH="1" rot="5400000">
            <a:off x="5780819" y="1694716"/>
            <a:ext cx="539100" cy="985500"/>
          </a:xfrm>
          <a:prstGeom prst="curvedConnector2">
            <a:avLst/>
          </a:prstGeom>
          <a:noFill/>
          <a:ln cap="flat" cmpd="sng" w="38100">
            <a:solidFill>
              <a:srgbClr val="EFEFEF"/>
            </a:solidFill>
            <a:prstDash val="solid"/>
            <a:round/>
            <a:headEnd len="med" w="med" type="none"/>
            <a:tailEnd len="med" w="med" type="triangle"/>
          </a:ln>
        </p:spPr>
      </p:cxnSp>
      <p:sp>
        <p:nvSpPr>
          <p:cNvPr id="251" name="Google Shape;251;p41"/>
          <p:cNvSpPr/>
          <p:nvPr/>
        </p:nvSpPr>
        <p:spPr>
          <a:xfrm>
            <a:off x="3586503" y="3538862"/>
            <a:ext cx="1971000" cy="10818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 </a:t>
            </a:r>
            <a:r>
              <a:rPr lang="en">
                <a:latin typeface="Courier New"/>
                <a:ea typeface="Courier New"/>
                <a:cs typeface="Courier New"/>
                <a:sym typeface="Courier New"/>
              </a:rPr>
              <a:t>git</a:t>
            </a:r>
            <a:br>
              <a:rPr lang="en"/>
            </a:br>
            <a:r>
              <a:rPr lang="en"/>
              <a:t>PUSH AND PULL</a:t>
            </a:r>
            <a:endParaRPr/>
          </a:p>
        </p:txBody>
      </p:sp>
      <p:cxnSp>
        <p:nvCxnSpPr>
          <p:cNvPr id="252" name="Google Shape;252;p41"/>
          <p:cNvCxnSpPr>
            <a:stCxn id="247" idx="2"/>
            <a:endCxn id="251" idx="1"/>
          </p:cNvCxnSpPr>
          <p:nvPr/>
        </p:nvCxnSpPr>
        <p:spPr>
          <a:xfrm flipH="1" rot="-5400000">
            <a:off x="2823188" y="3316516"/>
            <a:ext cx="540900" cy="985500"/>
          </a:xfrm>
          <a:prstGeom prst="curvedConnector2">
            <a:avLst/>
          </a:prstGeom>
          <a:noFill/>
          <a:ln cap="flat" cmpd="sng" w="38100">
            <a:solidFill>
              <a:srgbClr val="EFEFEF"/>
            </a:solidFill>
            <a:prstDash val="solid"/>
            <a:round/>
            <a:headEnd len="med" w="med" type="none"/>
            <a:tailEnd len="med" w="med" type="triangle"/>
          </a:ln>
        </p:spPr>
      </p:cxnSp>
      <p:cxnSp>
        <p:nvCxnSpPr>
          <p:cNvPr id="253" name="Google Shape;253;p41"/>
          <p:cNvCxnSpPr>
            <a:stCxn id="251" idx="3"/>
            <a:endCxn id="248" idx="2"/>
          </p:cNvCxnSpPr>
          <p:nvPr/>
        </p:nvCxnSpPr>
        <p:spPr>
          <a:xfrm flipH="1" rot="10800000">
            <a:off x="5557503" y="3538862"/>
            <a:ext cx="985500" cy="540900"/>
          </a:xfrm>
          <a:prstGeom prst="curvedConnector2">
            <a:avLst/>
          </a:prstGeom>
          <a:noFill/>
          <a:ln cap="flat" cmpd="sng" w="38100">
            <a:solidFill>
              <a:srgbClr val="EFEFEF"/>
            </a:solidFill>
            <a:prstDash val="solid"/>
            <a:round/>
            <a:headEnd len="med" w="med" type="none"/>
            <a:tailEnd len="med" w="med" type="triangle"/>
          </a:ln>
        </p:spPr>
      </p:cxnSp>
      <p:cxnSp>
        <p:nvCxnSpPr>
          <p:cNvPr id="254" name="Google Shape;254;p41"/>
          <p:cNvCxnSpPr>
            <a:stCxn id="251" idx="0"/>
            <a:endCxn id="246" idx="2"/>
          </p:cNvCxnSpPr>
          <p:nvPr/>
        </p:nvCxnSpPr>
        <p:spPr>
          <a:xfrm rot="-5400000">
            <a:off x="4032153" y="2998412"/>
            <a:ext cx="1080300" cy="600"/>
          </a:xfrm>
          <a:prstGeom prst="curvedConnector3">
            <a:avLst>
              <a:gd fmla="val 49992" name="adj1"/>
            </a:avLst>
          </a:prstGeom>
          <a:noFill/>
          <a:ln cap="flat" cmpd="sng" w="38100">
            <a:solidFill>
              <a:srgbClr val="EFEFEF"/>
            </a:solidFill>
            <a:prstDash val="solid"/>
            <a:round/>
            <a:headEnd len="med" w="med" type="none"/>
            <a:tailEnd len="med" w="med" type="triangle"/>
          </a:ln>
        </p:spPr>
      </p:cxnSp>
      <p:sp>
        <p:nvSpPr>
          <p:cNvPr id="255" name="Google Shape;255;p41"/>
          <p:cNvSpPr/>
          <p:nvPr/>
        </p:nvSpPr>
        <p:spPr>
          <a:xfrm>
            <a:off x="1462988" y="1517574"/>
            <a:ext cx="124500" cy="114000"/>
          </a:xfrm>
          <a:prstGeom prst="ellipse">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txBox="1"/>
          <p:nvPr/>
        </p:nvSpPr>
        <p:spPr>
          <a:xfrm>
            <a:off x="1613198" y="1416475"/>
            <a:ext cx="14202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FEFEF"/>
                </a:solidFill>
              </a:rPr>
              <a:t>Your machine</a:t>
            </a:r>
            <a:endParaRPr sz="1000">
              <a:solidFill>
                <a:srgbClr val="EFEFEF"/>
              </a:solidFill>
            </a:endParaRPr>
          </a:p>
        </p:txBody>
      </p:sp>
      <p:sp>
        <p:nvSpPr>
          <p:cNvPr id="257" name="Google Shape;257;p41"/>
          <p:cNvSpPr/>
          <p:nvPr/>
        </p:nvSpPr>
        <p:spPr>
          <a:xfrm>
            <a:off x="1462988" y="1816583"/>
            <a:ext cx="124500" cy="1140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txBox="1"/>
          <p:nvPr/>
        </p:nvSpPr>
        <p:spPr>
          <a:xfrm>
            <a:off x="1613198" y="1715483"/>
            <a:ext cx="14202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FEFEF"/>
                </a:solidFill>
              </a:rPr>
              <a:t>Server (optional)</a:t>
            </a:r>
            <a:endParaRPr sz="1000">
              <a:solidFill>
                <a:srgbClr val="EFEFE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147775" y="1435450"/>
            <a:ext cx="4280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Fail fast, fail hard,</a:t>
            </a:r>
            <a:r>
              <a:rPr lang="en" sz="3600"/>
              <a:t> </a:t>
            </a:r>
            <a:endParaRPr sz="3600"/>
          </a:p>
          <a:p>
            <a:pPr indent="0" lvl="0" marL="0" rtl="0" algn="ctr">
              <a:spcBef>
                <a:spcPts val="0"/>
              </a:spcBef>
              <a:spcAft>
                <a:spcPts val="0"/>
              </a:spcAft>
              <a:buNone/>
            </a:pPr>
            <a:r>
              <a:rPr lang="en" sz="3600"/>
              <a:t>and move on.</a:t>
            </a:r>
            <a:endParaRPr sz="3600"/>
          </a:p>
        </p:txBody>
      </p:sp>
      <p:sp>
        <p:nvSpPr>
          <p:cNvPr id="264" name="Google Shape;264;p42"/>
          <p:cNvSpPr txBox="1"/>
          <p:nvPr>
            <p:ph idx="1" type="subTitle"/>
          </p:nvPr>
        </p:nvSpPr>
        <p:spPr>
          <a:xfrm>
            <a:off x="265525" y="3030900"/>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you fail, you learn</a:t>
            </a:r>
            <a:r>
              <a:rPr lang="en"/>
              <a:t>.</a:t>
            </a:r>
            <a:endParaRPr/>
          </a:p>
        </p:txBody>
      </p:sp>
      <p:pic>
        <p:nvPicPr>
          <p:cNvPr descr="mrpC02u.gif" id="265" name="Google Shape;265;p42"/>
          <p:cNvPicPr preferRelativeResize="0"/>
          <p:nvPr/>
        </p:nvPicPr>
        <p:blipFill rotWithShape="1">
          <a:blip r:embed="rId3">
            <a:alphaModFix/>
          </a:blip>
          <a:srcRect b="0" l="19078" r="19078" t="0"/>
          <a:stretch/>
        </p:blipFill>
        <p:spPr>
          <a:xfrm>
            <a:off x="4882450" y="877513"/>
            <a:ext cx="3810000" cy="3388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a:t>
            </a:r>
            <a:endParaRPr/>
          </a:p>
        </p:txBody>
      </p:sp>
      <p:sp>
        <p:nvSpPr>
          <p:cNvPr id="78" name="Google Shape;78;p16"/>
          <p:cNvSpPr txBox="1"/>
          <p:nvPr>
            <p:ph idx="2" type="body"/>
          </p:nvPr>
        </p:nvSpPr>
        <p:spPr>
          <a:xfrm>
            <a:off x="3116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 lot of teams struggle during hackathons, often due to:</a:t>
            </a:r>
            <a:r>
              <a:rPr lang="en" sz="2400">
                <a:solidFill>
                  <a:schemeClr val="dk1"/>
                </a:solidFill>
              </a:rPr>
              <a:t> </a:t>
            </a:r>
            <a:endParaRPr sz="2400">
              <a:solidFill>
                <a:schemeClr val="dk1"/>
              </a:solidFill>
            </a:endParaRPr>
          </a:p>
          <a:p>
            <a:pPr indent="-381000" lvl="0" marL="914400" rtl="0" algn="l">
              <a:spcBef>
                <a:spcPts val="1600"/>
              </a:spcBef>
              <a:spcAft>
                <a:spcPts val="0"/>
              </a:spcAft>
              <a:buClr>
                <a:srgbClr val="999999"/>
              </a:buClr>
              <a:buSzPts val="2400"/>
              <a:buAutoNum type="arabicPeriod"/>
            </a:pPr>
            <a:r>
              <a:rPr lang="en" sz="2400">
                <a:solidFill>
                  <a:schemeClr val="dk1"/>
                </a:solidFill>
              </a:rPr>
              <a:t>Poor organization</a:t>
            </a:r>
            <a:endParaRPr sz="2400">
              <a:solidFill>
                <a:schemeClr val="dk1"/>
              </a:solidFill>
            </a:endParaRPr>
          </a:p>
          <a:p>
            <a:pPr indent="-381000" lvl="0" marL="914400" rtl="0" algn="l">
              <a:spcBef>
                <a:spcPts val="500"/>
              </a:spcBef>
              <a:spcAft>
                <a:spcPts val="0"/>
              </a:spcAft>
              <a:buClr>
                <a:srgbClr val="999999"/>
              </a:buClr>
              <a:buSzPts val="2400"/>
              <a:buAutoNum type="arabicPeriod"/>
            </a:pPr>
            <a:r>
              <a:rPr lang="en" sz="2400">
                <a:solidFill>
                  <a:schemeClr val="dk1"/>
                </a:solidFill>
              </a:rPr>
              <a:t>Poor planning</a:t>
            </a:r>
            <a:endParaRPr sz="2400">
              <a:solidFill>
                <a:schemeClr val="dk1"/>
              </a:solidFill>
            </a:endParaRPr>
          </a:p>
          <a:p>
            <a:pPr indent="-381000" lvl="0" marL="914400" rtl="0" algn="l">
              <a:spcBef>
                <a:spcPts val="500"/>
              </a:spcBef>
              <a:spcAft>
                <a:spcPts val="0"/>
              </a:spcAft>
              <a:buClr>
                <a:srgbClr val="999999"/>
              </a:buClr>
              <a:buSzPts val="2400"/>
              <a:buAutoNum type="arabicPeriod"/>
            </a:pPr>
            <a:r>
              <a:rPr lang="en" sz="2400">
                <a:solidFill>
                  <a:schemeClr val="dk1"/>
                </a:solidFill>
              </a:rPr>
              <a:t>Conflicting personal goals</a:t>
            </a:r>
            <a:endParaRPr sz="2400">
              <a:solidFill>
                <a:schemeClr val="dk1"/>
              </a:solidFill>
            </a:endParaRPr>
          </a:p>
          <a:p>
            <a:pPr indent="0" lvl="0" marL="0" rtl="0" algn="l">
              <a:spcBef>
                <a:spcPts val="500"/>
              </a:spcBef>
              <a:spcAft>
                <a:spcPts val="1600"/>
              </a:spcAft>
              <a:buNone/>
            </a:pPr>
            <a:br>
              <a:rPr lang="en" sz="1800"/>
            </a:br>
            <a:r>
              <a:rPr lang="en" sz="2400"/>
              <a:t>You can easily spot these struggling teams, because they exhibit some predictable behavior</a:t>
            </a:r>
            <a:r>
              <a:rPr lang="en" sz="2400"/>
              <a:t>...</a:t>
            </a:r>
            <a:endParaRPr sz="24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147775" y="1407375"/>
            <a:ext cx="4280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Uh oh, something isn’t working!</a:t>
            </a:r>
            <a:endParaRPr sz="3600"/>
          </a:p>
        </p:txBody>
      </p:sp>
      <p:sp>
        <p:nvSpPr>
          <p:cNvPr id="271" name="Google Shape;271;p43"/>
          <p:cNvSpPr txBox="1"/>
          <p:nvPr>
            <p:ph idx="1" type="subTitle"/>
          </p:nvPr>
        </p:nvSpPr>
        <p:spPr>
          <a:xfrm>
            <a:off x="273275" y="29772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 stuck. Now what?</a:t>
            </a:r>
            <a:endParaRPr/>
          </a:p>
        </p:txBody>
      </p:sp>
      <p:pic>
        <p:nvPicPr>
          <p:cNvPr descr="oYq7jKy.gif" id="272" name="Google Shape;272;p43"/>
          <p:cNvPicPr preferRelativeResize="0"/>
          <p:nvPr/>
        </p:nvPicPr>
        <p:blipFill rotWithShape="1">
          <a:blip r:embed="rId3">
            <a:alphaModFix/>
          </a:blip>
          <a:srcRect b="0" l="3908" r="3899" t="0"/>
          <a:stretch/>
        </p:blipFill>
        <p:spPr>
          <a:xfrm>
            <a:off x="5046150" y="1178775"/>
            <a:ext cx="3591900" cy="29222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Scientific Method to the rescue!</a:t>
            </a:r>
            <a:endParaRPr sz="2800"/>
          </a:p>
        </p:txBody>
      </p:sp>
      <p:pic>
        <p:nvPicPr>
          <p:cNvPr descr="a-lifters-guide-to-the-scientific-method-7.jpg" id="278" name="Google Shape;278;p44"/>
          <p:cNvPicPr preferRelativeResize="0"/>
          <p:nvPr/>
        </p:nvPicPr>
        <p:blipFill rotWithShape="1">
          <a:blip r:embed="rId3">
            <a:alphaModFix/>
          </a:blip>
          <a:srcRect b="0" l="0" r="0" t="12526"/>
          <a:stretch/>
        </p:blipFill>
        <p:spPr>
          <a:xfrm>
            <a:off x="4815050" y="1145450"/>
            <a:ext cx="4017250" cy="3346725"/>
          </a:xfrm>
          <a:prstGeom prst="rect">
            <a:avLst/>
          </a:prstGeom>
          <a:noFill/>
          <a:ln>
            <a:noFill/>
          </a:ln>
        </p:spPr>
      </p:pic>
      <p:sp>
        <p:nvSpPr>
          <p:cNvPr id="279" name="Google Shape;279;p44"/>
          <p:cNvSpPr txBox="1"/>
          <p:nvPr>
            <p:ph idx="1" type="body"/>
          </p:nvPr>
        </p:nvSpPr>
        <p:spPr>
          <a:xfrm>
            <a:off x="311700" y="1145450"/>
            <a:ext cx="4503300" cy="3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Understand the situation</a:t>
            </a:r>
            <a:endParaRPr sz="1400">
              <a:solidFill>
                <a:schemeClr val="dk1"/>
              </a:solidFill>
            </a:endParaRPr>
          </a:p>
          <a:p>
            <a:pPr indent="-317500" lvl="0" marL="457200" rtl="0" algn="l">
              <a:spcBef>
                <a:spcPts val="1600"/>
              </a:spcBef>
              <a:spcAft>
                <a:spcPts val="0"/>
              </a:spcAft>
              <a:buSzPts val="1400"/>
              <a:buChar char="●"/>
            </a:pPr>
            <a:r>
              <a:rPr lang="en" sz="1400"/>
              <a:t>Got an error? What does is say?</a:t>
            </a:r>
            <a:endParaRPr sz="1400"/>
          </a:p>
          <a:p>
            <a:pPr indent="0" lvl="0" marL="0" rtl="0" algn="l">
              <a:spcBef>
                <a:spcPts val="1600"/>
              </a:spcBef>
              <a:spcAft>
                <a:spcPts val="0"/>
              </a:spcAft>
              <a:buNone/>
            </a:pPr>
            <a:r>
              <a:rPr lang="en" sz="1400">
                <a:solidFill>
                  <a:schemeClr val="dk1"/>
                </a:solidFill>
              </a:rPr>
              <a:t>Identify the root cause of the problem</a:t>
            </a:r>
            <a:endParaRPr sz="1400">
              <a:solidFill>
                <a:schemeClr val="dk1"/>
              </a:solidFill>
            </a:endParaRPr>
          </a:p>
          <a:p>
            <a:pPr indent="-317500" lvl="0" marL="457200" rtl="0" algn="l">
              <a:spcBef>
                <a:spcPts val="1600"/>
              </a:spcBef>
              <a:spcAft>
                <a:spcPts val="0"/>
              </a:spcAft>
              <a:buSzPts val="1400"/>
              <a:buChar char="●"/>
            </a:pPr>
            <a:r>
              <a:rPr lang="en" sz="1400"/>
              <a:t>Change something recently? Revert!?</a:t>
            </a:r>
            <a:endParaRPr sz="1400"/>
          </a:p>
          <a:p>
            <a:pPr indent="0" lvl="0" marL="0" rtl="0" algn="l">
              <a:spcBef>
                <a:spcPts val="1600"/>
              </a:spcBef>
              <a:spcAft>
                <a:spcPts val="0"/>
              </a:spcAft>
              <a:buNone/>
            </a:pPr>
            <a:r>
              <a:rPr lang="en" sz="1400">
                <a:solidFill>
                  <a:schemeClr val="dk1"/>
                </a:solidFill>
              </a:rPr>
              <a:t>Develop an effective action plan</a:t>
            </a:r>
            <a:endParaRPr sz="1400">
              <a:solidFill>
                <a:schemeClr val="dk1"/>
              </a:solidFill>
            </a:endParaRPr>
          </a:p>
          <a:p>
            <a:pPr indent="-317500" lvl="0" marL="457200" rtl="0" algn="l">
              <a:spcBef>
                <a:spcPts val="1600"/>
              </a:spcBef>
              <a:spcAft>
                <a:spcPts val="0"/>
              </a:spcAft>
              <a:buSzPts val="1400"/>
              <a:buChar char="●"/>
            </a:pPr>
            <a:r>
              <a:rPr lang="en" sz="1400"/>
              <a:t>Got an idea? Decide how you are gonna test it!</a:t>
            </a:r>
            <a:endParaRPr sz="1400"/>
          </a:p>
          <a:p>
            <a:pPr indent="0" lvl="0" marL="0" rtl="0" algn="l">
              <a:spcBef>
                <a:spcPts val="1600"/>
              </a:spcBef>
              <a:spcAft>
                <a:spcPts val="0"/>
              </a:spcAft>
              <a:buNone/>
            </a:pPr>
            <a:r>
              <a:rPr lang="en" sz="1400">
                <a:solidFill>
                  <a:schemeClr val="dk1"/>
                </a:solidFill>
              </a:rPr>
              <a:t>Execute and modify, until the problem is solved.</a:t>
            </a:r>
            <a:endParaRPr sz="1400">
              <a:solidFill>
                <a:schemeClr val="dk1"/>
              </a:solidFill>
            </a:endParaRPr>
          </a:p>
          <a:p>
            <a:pPr indent="-317500" lvl="0" marL="457200" rtl="0" algn="l">
              <a:spcBef>
                <a:spcPts val="1600"/>
              </a:spcBef>
              <a:spcAft>
                <a:spcPts val="0"/>
              </a:spcAft>
              <a:buSzPts val="1400"/>
              <a:buChar char="●"/>
            </a:pPr>
            <a:r>
              <a:rPr lang="en" sz="1400"/>
              <a:t>Run your test, evaluate the result, modify as needed, test again.</a:t>
            </a:r>
            <a:endParaRPr sz="1400"/>
          </a:p>
        </p:txBody>
      </p:sp>
      <p:sp>
        <p:nvSpPr>
          <p:cNvPr id="280" name="Google Shape;280;p44"/>
          <p:cNvSpPr txBox="1"/>
          <p:nvPr/>
        </p:nvSpPr>
        <p:spPr>
          <a:xfrm>
            <a:off x="4810225" y="4592550"/>
            <a:ext cx="4017300" cy="28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1100">
                <a:solidFill>
                  <a:srgbClr val="F3F3F3"/>
                </a:solidFill>
              </a:rPr>
              <a:t>P.S. Be a good teammate. Only commit stable code to Git!</a:t>
            </a:r>
            <a:endParaRPr sz="1100">
              <a:solidFill>
                <a:srgbClr val="F3F3F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147750" y="1302384"/>
            <a:ext cx="4280700" cy="11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br>
              <a:rPr lang="en" sz="3600"/>
            </a:br>
            <a:endParaRPr sz="3600"/>
          </a:p>
          <a:p>
            <a:pPr indent="0" lvl="0" marL="0" rtl="0" algn="ctr">
              <a:spcBef>
                <a:spcPts val="0"/>
              </a:spcBef>
              <a:spcAft>
                <a:spcPts val="0"/>
              </a:spcAft>
              <a:buNone/>
            </a:pPr>
            <a:r>
              <a:rPr lang="en" sz="3600"/>
              <a:t>Still stuck?</a:t>
            </a:r>
            <a:br>
              <a:rPr lang="en" sz="3600"/>
            </a:br>
            <a:r>
              <a:rPr lang="en" sz="3600"/>
              <a:t>Ask for help!</a:t>
            </a:r>
            <a:endParaRPr sz="3600"/>
          </a:p>
        </p:txBody>
      </p:sp>
      <p:sp>
        <p:nvSpPr>
          <p:cNvPr id="286" name="Google Shape;286;p45"/>
          <p:cNvSpPr txBox="1"/>
          <p:nvPr>
            <p:ph idx="1" type="subTitle"/>
          </p:nvPr>
        </p:nvSpPr>
        <p:spPr>
          <a:xfrm>
            <a:off x="265500" y="2606013"/>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Needing help doesn’t make you a failure, it makes you human</a:t>
            </a:r>
            <a:r>
              <a:rPr lang="en"/>
              <a:t>.</a:t>
            </a:r>
            <a:endParaRPr/>
          </a:p>
        </p:txBody>
      </p:sp>
      <p:pic>
        <p:nvPicPr>
          <p:cNvPr descr="4ddf913603c43b658946b2a4a9e47ce61c4bffd3.gif" id="287" name="Google Shape;287;p45"/>
          <p:cNvPicPr preferRelativeResize="0"/>
          <p:nvPr/>
        </p:nvPicPr>
        <p:blipFill rotWithShape="1">
          <a:blip r:embed="rId3">
            <a:alphaModFix/>
          </a:blip>
          <a:srcRect b="0" l="19641" r="19641" t="0"/>
          <a:stretch/>
        </p:blipFill>
        <p:spPr>
          <a:xfrm>
            <a:off x="4882450" y="877513"/>
            <a:ext cx="3810000" cy="3388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descr="361587e257929b60d6ef9c8affd17389ded688439bb0f5e067eeed6a38940537" id="292" name="Google Shape;292;p46"/>
          <p:cNvPicPr preferRelativeResize="0"/>
          <p:nvPr/>
        </p:nvPicPr>
        <p:blipFill rotWithShape="1">
          <a:blip r:embed="rId3">
            <a:alphaModFix/>
          </a:blip>
          <a:srcRect b="0" l="79" r="79" t="0"/>
          <a:stretch/>
        </p:blipFill>
        <p:spPr>
          <a:xfrm>
            <a:off x="4715700" y="331500"/>
            <a:ext cx="4280701" cy="2405778"/>
          </a:xfrm>
          <a:prstGeom prst="rect">
            <a:avLst/>
          </a:prstGeom>
          <a:noFill/>
          <a:ln>
            <a:noFill/>
          </a:ln>
        </p:spPr>
      </p:pic>
      <p:sp>
        <p:nvSpPr>
          <p:cNvPr id="293" name="Google Shape;293;p46"/>
          <p:cNvSpPr txBox="1"/>
          <p:nvPr/>
        </p:nvSpPr>
        <p:spPr>
          <a:xfrm>
            <a:off x="4677375" y="2889675"/>
            <a:ext cx="4109700" cy="21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Remember the 5 B’s:</a:t>
            </a:r>
            <a:br>
              <a:rPr lang="en" sz="1800">
                <a:solidFill>
                  <a:srgbClr val="FFFFFF"/>
                </a:solidFill>
              </a:rPr>
            </a:b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Be prepared</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chemeClr val="dk1"/>
                </a:solidFill>
              </a:rPr>
              <a:t>Be focused</a:t>
            </a:r>
            <a:endParaRPr sz="1800">
              <a:solidFill>
                <a:schemeClr val="dk1"/>
              </a:solidFill>
            </a:endParaRPr>
          </a:p>
          <a:p>
            <a:pPr indent="-342900" lvl="0" marL="457200" rtl="0" algn="l">
              <a:spcBef>
                <a:spcPts val="0"/>
              </a:spcBef>
              <a:spcAft>
                <a:spcPts val="0"/>
              </a:spcAft>
              <a:buClr>
                <a:srgbClr val="FFFFFF"/>
              </a:buClr>
              <a:buSzPts val="1800"/>
              <a:buChar char="●"/>
            </a:pPr>
            <a:r>
              <a:rPr lang="en" sz="1800">
                <a:solidFill>
                  <a:schemeClr val="dk1"/>
                </a:solidFill>
              </a:rPr>
              <a:t>Be concise</a:t>
            </a:r>
            <a:endParaRPr sz="1800">
              <a:solidFill>
                <a:schemeClr val="dk1"/>
              </a:solidFill>
            </a:endParaRPr>
          </a:p>
          <a:p>
            <a:pPr indent="-342900" lvl="0" marL="457200" rtl="0" algn="l">
              <a:spcBef>
                <a:spcPts val="0"/>
              </a:spcBef>
              <a:spcAft>
                <a:spcPts val="0"/>
              </a:spcAft>
              <a:buClr>
                <a:srgbClr val="FFFFFF"/>
              </a:buClr>
              <a:buSzPts val="1800"/>
              <a:buChar char="●"/>
            </a:pPr>
            <a:r>
              <a:rPr lang="en" sz="1800">
                <a:solidFill>
                  <a:srgbClr val="FFFFFF"/>
                </a:solidFill>
              </a:rPr>
              <a:t>Be interesting</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Be honest</a:t>
            </a:r>
            <a:endParaRPr sz="1800">
              <a:solidFill>
                <a:srgbClr val="FFFFFF"/>
              </a:solidFill>
            </a:endParaRPr>
          </a:p>
        </p:txBody>
      </p:sp>
      <p:sp>
        <p:nvSpPr>
          <p:cNvPr id="294" name="Google Shape;294;p46"/>
          <p:cNvSpPr txBox="1"/>
          <p:nvPr>
            <p:ph type="title"/>
          </p:nvPr>
        </p:nvSpPr>
        <p:spPr>
          <a:xfrm>
            <a:off x="147775" y="1407375"/>
            <a:ext cx="42807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Don’t neglect the presentation!</a:t>
            </a:r>
            <a:endParaRPr sz="3600">
              <a:latin typeface="Courier New"/>
              <a:ea typeface="Courier New"/>
              <a:cs typeface="Courier New"/>
              <a:sym typeface="Courier New"/>
            </a:endParaRPr>
          </a:p>
        </p:txBody>
      </p:sp>
      <p:sp>
        <p:nvSpPr>
          <p:cNvPr id="295" name="Google Shape;295;p46"/>
          <p:cNvSpPr txBox="1"/>
          <p:nvPr>
            <p:ph idx="1" type="subTitle"/>
          </p:nvPr>
        </p:nvSpPr>
        <p:spPr>
          <a:xfrm>
            <a:off x="273275" y="29772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as important as your code.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9" name="Shape 29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265500" y="368225"/>
            <a:ext cx="4045200" cy="44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“Can we please use {</a:t>
            </a:r>
            <a:r>
              <a:rPr i="1" lang="en"/>
              <a:t>new </a:t>
            </a:r>
            <a:r>
              <a:rPr i="1" lang="en"/>
              <a:t>tech}, it's soooo cool!”</a:t>
            </a:r>
            <a:endParaRPr i="1"/>
          </a:p>
        </p:txBody>
      </p:sp>
      <p:pic>
        <p:nvPicPr>
          <p:cNvPr descr="JLDK9_f-maxage-0.gif" id="84" name="Google Shape;84;p17"/>
          <p:cNvPicPr preferRelativeResize="0"/>
          <p:nvPr/>
        </p:nvPicPr>
        <p:blipFill rotWithShape="1">
          <a:blip r:embed="rId3">
            <a:alphaModFix/>
          </a:blip>
          <a:srcRect b="0" l="11936" r="11936" t="0"/>
          <a:stretch/>
        </p:blipFill>
        <p:spPr>
          <a:xfrm>
            <a:off x="4924425" y="1143000"/>
            <a:ext cx="3867149" cy="285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265500" y="368225"/>
            <a:ext cx="4045200" cy="44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“I just want to get coding already!”</a:t>
            </a:r>
            <a:endParaRPr i="1"/>
          </a:p>
        </p:txBody>
      </p:sp>
      <p:pic>
        <p:nvPicPr>
          <p:cNvPr descr="giphy.gif" id="90" name="Google Shape;90;p18"/>
          <p:cNvPicPr preferRelativeResize="0"/>
          <p:nvPr/>
        </p:nvPicPr>
        <p:blipFill rotWithShape="1">
          <a:blip r:embed="rId3">
            <a:alphaModFix/>
          </a:blip>
          <a:srcRect b="0" l="9890" r="9898" t="0"/>
          <a:stretch/>
        </p:blipFill>
        <p:spPr>
          <a:xfrm>
            <a:off x="4918675" y="1133925"/>
            <a:ext cx="3844449" cy="287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265500" y="368225"/>
            <a:ext cx="4045200" cy="44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“Somebody just pick a stupid {tech}!!!”</a:t>
            </a:r>
            <a:endParaRPr i="1"/>
          </a:p>
        </p:txBody>
      </p:sp>
      <p:pic>
        <p:nvPicPr>
          <p:cNvPr descr="XLW5Lf8.gif" id="96" name="Google Shape;96;p19"/>
          <p:cNvPicPr preferRelativeResize="0"/>
          <p:nvPr/>
        </p:nvPicPr>
        <p:blipFill rotWithShape="1">
          <a:blip r:embed="rId3">
            <a:alphaModFix/>
          </a:blip>
          <a:srcRect b="0" l="12400" r="12400" t="0"/>
          <a:stretch/>
        </p:blipFill>
        <p:spPr>
          <a:xfrm>
            <a:off x="4918675" y="1133925"/>
            <a:ext cx="3844450" cy="2875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265500" y="368225"/>
            <a:ext cx="4045200" cy="44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“I don’t even know where to begin...”</a:t>
            </a:r>
            <a:endParaRPr i="1"/>
          </a:p>
        </p:txBody>
      </p:sp>
      <p:pic>
        <p:nvPicPr>
          <p:cNvPr descr="IFKwPzJ.gif" id="102" name="Google Shape;102;p20"/>
          <p:cNvPicPr preferRelativeResize="0"/>
          <p:nvPr/>
        </p:nvPicPr>
        <p:blipFill>
          <a:blip r:embed="rId3">
            <a:alphaModFix/>
          </a:blip>
          <a:stretch>
            <a:fillRect/>
          </a:stretch>
        </p:blipFill>
        <p:spPr>
          <a:xfrm>
            <a:off x="4924425" y="1143000"/>
            <a:ext cx="3867150" cy="285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265500" y="368225"/>
            <a:ext cx="4045200" cy="44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“I got this. Go find something else to do...”</a:t>
            </a:r>
            <a:endParaRPr i="1"/>
          </a:p>
        </p:txBody>
      </p:sp>
      <p:pic>
        <p:nvPicPr>
          <p:cNvPr descr="Gerald-1467390458.gif" id="108" name="Google Shape;108;p21"/>
          <p:cNvPicPr preferRelativeResize="0"/>
          <p:nvPr/>
        </p:nvPicPr>
        <p:blipFill rotWithShape="1">
          <a:blip r:embed="rId3">
            <a:alphaModFix/>
          </a:blip>
          <a:srcRect b="0" l="12513" r="12513" t="0"/>
          <a:stretch/>
        </p:blipFill>
        <p:spPr>
          <a:xfrm>
            <a:off x="4924425" y="1219200"/>
            <a:ext cx="3867150" cy="285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265500" y="368225"/>
            <a:ext cx="4045200" cy="44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“I thought you were doing that...”</a:t>
            </a:r>
            <a:endParaRPr i="1"/>
          </a:p>
        </p:txBody>
      </p:sp>
      <p:pic>
        <p:nvPicPr>
          <p:cNvPr descr="GCq8lUR.gif" id="114" name="Google Shape;114;p22"/>
          <p:cNvPicPr preferRelativeResize="0"/>
          <p:nvPr/>
        </p:nvPicPr>
        <p:blipFill rotWithShape="1">
          <a:blip r:embed="rId3">
            <a:alphaModFix/>
          </a:blip>
          <a:srcRect b="0" l="8284" r="8284" t="0"/>
          <a:stretch/>
        </p:blipFill>
        <p:spPr>
          <a:xfrm>
            <a:off x="4924425" y="1143000"/>
            <a:ext cx="3867150" cy="285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